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32"/>
  </p:notesMasterIdLst>
  <p:sldIdLst>
    <p:sldId id="286" r:id="rId2"/>
    <p:sldId id="258" r:id="rId3"/>
    <p:sldId id="259" r:id="rId4"/>
    <p:sldId id="260" r:id="rId5"/>
    <p:sldId id="261" r:id="rId6"/>
    <p:sldId id="262" r:id="rId7"/>
    <p:sldId id="279" r:id="rId8"/>
    <p:sldId id="295" r:id="rId9"/>
    <p:sldId id="264" r:id="rId10"/>
    <p:sldId id="281" r:id="rId11"/>
    <p:sldId id="265" r:id="rId12"/>
    <p:sldId id="282" r:id="rId13"/>
    <p:sldId id="266" r:id="rId14"/>
    <p:sldId id="283" r:id="rId15"/>
    <p:sldId id="270" r:id="rId16"/>
    <p:sldId id="284" r:id="rId17"/>
    <p:sldId id="271" r:id="rId18"/>
    <p:sldId id="272" r:id="rId19"/>
    <p:sldId id="273" r:id="rId20"/>
    <p:sldId id="289" r:id="rId21"/>
    <p:sldId id="297" r:id="rId22"/>
    <p:sldId id="298" r:id="rId23"/>
    <p:sldId id="299" r:id="rId24"/>
    <p:sldId id="287" r:id="rId25"/>
    <p:sldId id="288" r:id="rId26"/>
    <p:sldId id="296" r:id="rId27"/>
    <p:sldId id="290" r:id="rId28"/>
    <p:sldId id="293" r:id="rId29"/>
    <p:sldId id="294" r:id="rId30"/>
    <p:sldId id="275" r:id="rId31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9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00AA1-82C0-4CD4-9B53-1C42A79C247E}" type="datetimeFigureOut">
              <a:rPr lang="pl-PL" smtClean="0"/>
              <a:t>08.01.2026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1D474-DB8C-48FD-AF04-3A49D343B5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520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1D474-DB8C-48FD-AF04-3A49D343B5A9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9364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2EE-D01C-4704-8336-4EBBA2C938F9}" type="datetimeFigureOut">
              <a:rPr lang="pl-PL" smtClean="0"/>
              <a:t>08.01.2026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893C706-52F4-492C-8B07-0C8C7F77DA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372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2EE-D01C-4704-8336-4EBBA2C938F9}" type="datetimeFigureOut">
              <a:rPr lang="pl-PL" smtClean="0"/>
              <a:t>08.01.2026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893C706-52F4-492C-8B07-0C8C7F77DA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584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2EE-D01C-4704-8336-4EBBA2C938F9}" type="datetimeFigureOut">
              <a:rPr lang="pl-PL" smtClean="0"/>
              <a:t>08.01.2026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893C706-52F4-492C-8B07-0C8C7F77DA20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4932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2EE-D01C-4704-8336-4EBBA2C938F9}" type="datetimeFigureOut">
              <a:rPr lang="pl-PL" smtClean="0"/>
              <a:t>08.01.2026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893C706-52F4-492C-8B07-0C8C7F77DA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5195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2EE-D01C-4704-8336-4EBBA2C938F9}" type="datetimeFigureOut">
              <a:rPr lang="pl-PL" smtClean="0"/>
              <a:t>08.01.2026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893C706-52F4-492C-8B07-0C8C7F77DA20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3651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2EE-D01C-4704-8336-4EBBA2C938F9}" type="datetimeFigureOut">
              <a:rPr lang="pl-PL" smtClean="0"/>
              <a:t>08.01.2026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893C706-52F4-492C-8B07-0C8C7F77DA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1594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2EE-D01C-4704-8336-4EBBA2C938F9}" type="datetimeFigureOut">
              <a:rPr lang="pl-PL" smtClean="0"/>
              <a:t>08.01.2026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C706-52F4-492C-8B07-0C8C7F77DA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9963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2EE-D01C-4704-8336-4EBBA2C938F9}" type="datetimeFigureOut">
              <a:rPr lang="pl-PL" smtClean="0"/>
              <a:t>08.01.2026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C706-52F4-492C-8B07-0C8C7F77DA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516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2EE-D01C-4704-8336-4EBBA2C938F9}" type="datetimeFigureOut">
              <a:rPr lang="pl-PL" smtClean="0"/>
              <a:t>08.01.2026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C706-52F4-492C-8B07-0C8C7F77DA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007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2EE-D01C-4704-8336-4EBBA2C938F9}" type="datetimeFigureOut">
              <a:rPr lang="pl-PL" smtClean="0"/>
              <a:t>08.01.2026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893C706-52F4-492C-8B07-0C8C7F77DA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706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2EE-D01C-4704-8336-4EBBA2C938F9}" type="datetimeFigureOut">
              <a:rPr lang="pl-PL" smtClean="0"/>
              <a:t>08.01.2026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893C706-52F4-492C-8B07-0C8C7F77DA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786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2EE-D01C-4704-8336-4EBBA2C938F9}" type="datetimeFigureOut">
              <a:rPr lang="pl-PL" smtClean="0"/>
              <a:t>08.01.2026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893C706-52F4-492C-8B07-0C8C7F77DA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577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2EE-D01C-4704-8336-4EBBA2C938F9}" type="datetimeFigureOut">
              <a:rPr lang="pl-PL" smtClean="0"/>
              <a:t>08.01.2026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C706-52F4-492C-8B07-0C8C7F77DA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364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2EE-D01C-4704-8336-4EBBA2C938F9}" type="datetimeFigureOut">
              <a:rPr lang="pl-PL" smtClean="0"/>
              <a:t>08.01.2026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C706-52F4-492C-8B07-0C8C7F77DA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910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2EE-D01C-4704-8336-4EBBA2C938F9}" type="datetimeFigureOut">
              <a:rPr lang="pl-PL" smtClean="0"/>
              <a:t>08.01.2026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C706-52F4-492C-8B07-0C8C7F77DA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588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2EE-D01C-4704-8336-4EBBA2C938F9}" type="datetimeFigureOut">
              <a:rPr lang="pl-PL" smtClean="0"/>
              <a:t>08.01.2026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893C706-52F4-492C-8B07-0C8C7F77DA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1776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FF2EE-D01C-4704-8336-4EBBA2C938F9}" type="datetimeFigureOut">
              <a:rPr lang="pl-PL" smtClean="0"/>
              <a:t>08.01.2026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893C706-52F4-492C-8B07-0C8C7F77DA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660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ozienice.praca.gov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8C505C5-5A04-41ED-83AA-DDE0CFFD7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087830"/>
            <a:ext cx="3240360" cy="1461338"/>
          </a:xfrm>
          <a:prstGeom prst="rect">
            <a:avLst/>
          </a:prstGeom>
        </p:spPr>
      </p:pic>
      <p:pic>
        <p:nvPicPr>
          <p:cNvPr id="6" name="Picture 2" descr="C:\Users\stacja063\Desktop\promocja\LOGA\PUP Kozienice logo.png">
            <a:extLst>
              <a:ext uri="{FF2B5EF4-FFF2-40B4-BE49-F238E27FC236}">
                <a16:creationId xmlns:a16="http://schemas.microsoft.com/office/drawing/2014/main" id="{4333369B-1F6C-4615-B8D9-31866EB0F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5"/>
            <a:ext cx="3960440" cy="280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1619672" y="3220297"/>
            <a:ext cx="7164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accent1"/>
                </a:solidFill>
              </a:rPr>
              <a:t>KRAJOWY FUNDUSZ SZKOLENIOWY</a:t>
            </a:r>
          </a:p>
          <a:p>
            <a:pPr algn="ctr"/>
            <a:endParaRPr lang="pl-PL" sz="3200" b="1" dirty="0">
              <a:solidFill>
                <a:schemeClr val="accent1"/>
              </a:solidFill>
            </a:endParaRPr>
          </a:p>
          <a:p>
            <a:pPr algn="ctr"/>
            <a:r>
              <a:rPr lang="pl-PL" sz="3200" b="1" dirty="0">
                <a:solidFill>
                  <a:schemeClr val="accent1"/>
                </a:solidFill>
              </a:rPr>
              <a:t>W ŚWIETLE USTAWY</a:t>
            </a:r>
          </a:p>
          <a:p>
            <a:pPr algn="ctr"/>
            <a:r>
              <a:rPr lang="pl-PL" sz="3200" b="1" dirty="0">
                <a:solidFill>
                  <a:schemeClr val="accent1"/>
                </a:solidFill>
              </a:rPr>
              <a:t>O RYNKU PRACY </a:t>
            </a:r>
            <a:br>
              <a:rPr lang="pl-PL" sz="3200" b="1" dirty="0">
                <a:solidFill>
                  <a:schemeClr val="accent1"/>
                </a:solidFill>
              </a:rPr>
            </a:br>
            <a:r>
              <a:rPr lang="pl-PL" sz="3200" b="1" dirty="0">
                <a:solidFill>
                  <a:schemeClr val="accent1"/>
                </a:solidFill>
              </a:rPr>
              <a:t>I SŁUŻBACH ZATRUDNIENIA</a:t>
            </a:r>
            <a:endParaRPr lang="pl-PL" sz="3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357500" y="5984306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KLUCZOWE ZMIANY I WYTYCZNE</a:t>
            </a:r>
          </a:p>
          <a:p>
            <a:pPr algn="ctr"/>
            <a:r>
              <a:rPr lang="pl-PL" b="1" dirty="0"/>
              <a:t> od 1 stycznia 2026 r.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354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627784" y="908720"/>
            <a:ext cx="6059016" cy="682336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549E39"/>
                </a:solidFill>
              </a:rPr>
              <a:t>KRAJOWY FUNDUSZ SZKOLENIOWY</a:t>
            </a:r>
            <a:endParaRPr lang="pl-PL" sz="2800" dirty="0">
              <a:solidFill>
                <a:srgbClr val="549E39"/>
              </a:solidFill>
            </a:endParaRPr>
          </a:p>
        </p:txBody>
      </p:sp>
      <p:pic>
        <p:nvPicPr>
          <p:cNvPr id="4" name="Picture 2" descr="C:\Users\stacja063\Desktop\promocja\LOGA\PUP Kozienice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8640"/>
            <a:ext cx="3181008" cy="224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907704" y="2564904"/>
            <a:ext cx="677909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Środki KFS </a:t>
            </a:r>
            <a:r>
              <a:rPr lang="pl-PL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 mogą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zostać przeznaczone na opłacenie kosztów kształcenia ustawicznego, które: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zostało sfinansowane z innych środków publicznych;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pracodawca jest obowiązany zapewnić na podstawie odrębnych przepisów;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obejmuje działania rozpoczęte przed dniem podpisania umowy  </a:t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finansowanie.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288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627784" y="908720"/>
            <a:ext cx="6059016" cy="682336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549E39"/>
                </a:solidFill>
              </a:rPr>
              <a:t>KRAJOWY FUNDUSZ SZKOLENIOWY</a:t>
            </a:r>
            <a:endParaRPr lang="pl-PL" sz="2800" dirty="0">
              <a:solidFill>
                <a:srgbClr val="549E39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835696" y="2311137"/>
            <a:ext cx="6851104" cy="38541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dirty="0"/>
              <a:t>Kwoty dofinansowań:</a:t>
            </a:r>
            <a:r>
              <a:rPr lang="pl-PL" dirty="0"/>
              <a:t>  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pl-PL" sz="18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70 % </a:t>
            </a: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tych kosztów, jednak nie więcej niż 200 % przeciętnego wynagrodzenia w danym roku kalendarzowym, dla wskazanego we wniosku uczestnika kształcenia ustawicznego,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pl-PL" sz="18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90 % </a:t>
            </a: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tych kosztów, jednak nie więcej niż 200 % przeciętnego wynagrodzenia w danym roku kalendarzowym dla wskazanego we wniosku uczestnika kształcenia ustawicznego, w przypadku podmiotów niezatrudniających pracowników albo zatrudniających w dniu złożenia wniosku o środki KFS w przeliczeniu na pełny wymiar czasu pracy nie więcej niż 9 osób.</a:t>
            </a:r>
          </a:p>
        </p:txBody>
      </p:sp>
      <p:pic>
        <p:nvPicPr>
          <p:cNvPr id="4" name="Picture 2" descr="C:\Users\stacja063\Desktop\promocja\LOGA\PUP Kozienice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8640"/>
            <a:ext cx="3181008" cy="224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974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627784" y="908720"/>
            <a:ext cx="6059016" cy="682336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549E39"/>
                </a:solidFill>
              </a:rPr>
              <a:t>KRAJOWY FUNDUSZ SZKOLENIOWY</a:t>
            </a:r>
            <a:endParaRPr lang="pl-PL" sz="2800" dirty="0">
              <a:solidFill>
                <a:srgbClr val="549E39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118071" y="2311136"/>
            <a:ext cx="7560840" cy="40876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Wysokość środków KFS dla jednego wnioskodawcy w roku kalendarzowym</a:t>
            </a:r>
          </a:p>
          <a:p>
            <a:pPr marL="0" indent="0" algn="ctr">
              <a:buNone/>
            </a:pPr>
            <a:r>
              <a:rPr lang="pl-PL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 może przekroczyć kwoty: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4-krotności przeciętnego wynagrodzenia – w przypadku podmiotów niezatrudniających pracowników albo które zatrudniają w dniu złożenia wniosku </a:t>
            </a:r>
            <a:br>
              <a:rPr lang="pl-PL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środki KFS w przeliczeniu na pełny wymiar czasu pracy nie więcej niż 9 osób;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8-krotności przeciętnego wynagrodzenia – w przypadku podmiotów, które zatrudniają w dniu złożenia wniosku o środki KFS w przeliczeniu na pełny wymiar czasu pracy więcej niż 9 osób, jednak nie więcej niż 49 osób;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12-krotności przeciętnego wynagrodzenia – w przypadku podmiotów, które zatrudniają w dniu złożenia wniosku o środki KFS w przeliczeniu na pełny wymiar czasu pracy więcej niż 49 osób, jednak nie więcej niż 249 osób;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14-krotności przeciętnego wynagrodzenia – w przypadku podmiotów, które zatrudniają w dniu złożenia wniosku o środki KFS w przeliczeniu na pełny wymiar czasu pracy więcej niż 249 osób.</a:t>
            </a:r>
          </a:p>
        </p:txBody>
      </p:sp>
      <p:pic>
        <p:nvPicPr>
          <p:cNvPr id="4" name="Picture 2" descr="C:\Users\stacja063\Desktop\promocja\LOGA\PUP Kozienice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8640"/>
            <a:ext cx="3181008" cy="224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041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123728" y="2564904"/>
            <a:ext cx="6408712" cy="26806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6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Formularze</a:t>
            </a:r>
          </a:p>
          <a:p>
            <a:pPr marL="0" indent="0" algn="ctr">
              <a:buNone/>
            </a:pPr>
            <a:r>
              <a:rPr lang="pl-PL" sz="6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druki</a:t>
            </a:r>
          </a:p>
        </p:txBody>
      </p:sp>
      <p:pic>
        <p:nvPicPr>
          <p:cNvPr id="4" name="Picture 2" descr="C:\Users\stacja063\Desktop\promocja\LOGA\PUP Kozienice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8640"/>
            <a:ext cx="3181008" cy="224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2627784" y="908720"/>
            <a:ext cx="6059016" cy="682336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549E39"/>
                </a:solidFill>
              </a:rPr>
              <a:t>KRAJOWY FUNDUSZ SZKOLENIOWY</a:t>
            </a:r>
            <a:endParaRPr lang="pl-PL" sz="2800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687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627784" y="908720"/>
            <a:ext cx="6059016" cy="682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WNIOSKI O PRZYZNANIE ŚRODKÓW KFS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907704" y="2224095"/>
            <a:ext cx="6779096" cy="439248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50000"/>
              </a:lnSpc>
              <a:buNone/>
            </a:pP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Podmiot ubiegający się o pomoc, składa wniosek w postaci </a:t>
            </a:r>
            <a:r>
              <a:rPr lang="pl-PL" sz="1800" u="sng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elektronicznej</a:t>
            </a:r>
            <a:r>
              <a:rPr lang="pl-PL" u="sng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1800" u="sng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pośrednictwem indywidualnego konta na www.praca.gov.pl</a:t>
            </a: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do PUP właściwego ze względu na jego siedzibę albo adres prowadzenia działalności.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2" descr="C:\Users\stacja063\Desktop\promocja\LOGA\PUP Kozienice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8640"/>
            <a:ext cx="3181008" cy="224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978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627784" y="908720"/>
            <a:ext cx="6059016" cy="682336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>
                <a:solidFill>
                  <a:schemeClr val="accent1"/>
                </a:solidFill>
              </a:rPr>
              <a:t>ELEKTRONICZNE SKŁADANIE WNIOSKU</a:t>
            </a:r>
          </a:p>
        </p:txBody>
      </p:sp>
      <p:pic>
        <p:nvPicPr>
          <p:cNvPr id="4" name="Picture 2" descr="C:\Users\stacja063\Desktop\promocja\LOGA\PUP Kozienice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8640"/>
            <a:ext cx="3181008" cy="224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ymbol zastępczy zawartości 4">
            <a:extLst>
              <a:ext uri="{FF2B5EF4-FFF2-40B4-BE49-F238E27FC236}">
                <a16:creationId xmlns:a16="http://schemas.microsoft.com/office/drawing/2014/main" id="{B3FE8409-E0BE-4E08-89D4-CB01F431F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945" t="12905" r="17245" b="15422"/>
          <a:stretch/>
        </p:blipFill>
        <p:spPr>
          <a:xfrm>
            <a:off x="1835696" y="2204864"/>
            <a:ext cx="6656836" cy="439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81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627784" y="908720"/>
            <a:ext cx="6059016" cy="682336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>
                <a:solidFill>
                  <a:schemeClr val="accent1"/>
                </a:solidFill>
              </a:rPr>
              <a:t>ELEKTRONICZNE SKŁADANIE WNIOSKU</a:t>
            </a:r>
            <a:endParaRPr lang="pl-PL" sz="2800" dirty="0"/>
          </a:p>
        </p:txBody>
      </p:sp>
      <p:pic>
        <p:nvPicPr>
          <p:cNvPr id="4" name="Picture 2" descr="C:\Users\stacja063\Desktop\promocja\LOGA\PUP Kozienice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8640"/>
            <a:ext cx="3181008" cy="224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DF377B1-903A-45E8-AC9A-904E66DA4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057" t="21386" r="8029" b="5103"/>
          <a:stretch/>
        </p:blipFill>
        <p:spPr>
          <a:xfrm>
            <a:off x="2483768" y="2311136"/>
            <a:ext cx="6059016" cy="4070193"/>
          </a:xfrm>
        </p:spPr>
      </p:pic>
    </p:spTree>
    <p:extLst>
      <p:ext uri="{BB962C8B-B14F-4D97-AF65-F5344CB8AC3E}">
        <p14:creationId xmlns:p14="http://schemas.microsoft.com/office/powerpoint/2010/main" val="2586787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627784" y="908720"/>
            <a:ext cx="6059016" cy="682336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>
                <a:solidFill>
                  <a:schemeClr val="accent1"/>
                </a:solidFill>
              </a:rPr>
              <a:t>ELEKTRONICZNE SKŁADANIE WNIOSKU</a:t>
            </a:r>
            <a:endParaRPr lang="pl-PL" sz="2800" dirty="0"/>
          </a:p>
        </p:txBody>
      </p:sp>
      <p:pic>
        <p:nvPicPr>
          <p:cNvPr id="4" name="Picture 2" descr="C:\Users\stacja063\Desktop\promocja\LOGA\PUP Kozienice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8640"/>
            <a:ext cx="3181008" cy="224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00B1867-5AB5-4615-A2E8-8ED835E38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962" t="13560" r="7485" b="6779"/>
          <a:stretch/>
        </p:blipFill>
        <p:spPr>
          <a:xfrm>
            <a:off x="2339752" y="2132856"/>
            <a:ext cx="5976664" cy="3960440"/>
          </a:xfrm>
        </p:spPr>
      </p:pic>
    </p:spTree>
    <p:extLst>
      <p:ext uri="{BB962C8B-B14F-4D97-AF65-F5344CB8AC3E}">
        <p14:creationId xmlns:p14="http://schemas.microsoft.com/office/powerpoint/2010/main" val="3480865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627784" y="764704"/>
            <a:ext cx="6059016" cy="82635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100" b="1" dirty="0">
                <a:solidFill>
                  <a:srgbClr val="549E39"/>
                </a:solidFill>
              </a:rPr>
              <a:t>WYBÓR REALIZATORA </a:t>
            </a:r>
            <a:r>
              <a:rPr lang="pl-PL" sz="3100" b="1" dirty="0">
                <a:solidFill>
                  <a:schemeClr val="accent1"/>
                </a:solidFill>
              </a:rPr>
              <a:t>USŁUG SZKOLENIOWYCH FINANSOWANYCH  ZE ŚRODKÓW KFS</a:t>
            </a:r>
            <a:br>
              <a:rPr lang="pl-PL" sz="2800" dirty="0">
                <a:solidFill>
                  <a:schemeClr val="accent1"/>
                </a:solidFill>
              </a:rPr>
            </a:br>
            <a:endParaRPr lang="pl-PL" sz="2800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691680" y="2614244"/>
            <a:ext cx="6912768" cy="311901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Realizatorem szkoleń finansowanych z KFS może być instytucja posiadająca wpis do Bazy Usług Rozwojowych (BUR), prowadzony przez Polską Agencję Rozwoju Przedsiębiorczości.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Podmiot dokonuje wyboru realizatora działań finansowanych </a:t>
            </a:r>
            <a:b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udziałem środków KFS, mając na uwadze zasady konkurencyjności, równego traktowania i przejrzystości.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Podmiot, nie może dokonać zakupu usług objętych umową, od podmiotów powiązanych z nim osobowo lub kapitałowo. </a:t>
            </a:r>
            <a:endParaRPr lang="pl-PL" dirty="0"/>
          </a:p>
        </p:txBody>
      </p:sp>
      <p:pic>
        <p:nvPicPr>
          <p:cNvPr id="4" name="Picture 2" descr="C:\Users\stacja063\Desktop\promocja\LOGA\PUP Kozienice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3181008" cy="224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997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627784" y="908720"/>
            <a:ext cx="6059016" cy="682336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549E39"/>
                </a:solidFill>
              </a:rPr>
              <a:t>KRAJOWY FUNDUSZ SZKOLENIOWY</a:t>
            </a:r>
            <a:endParaRPr lang="pl-PL" sz="2800" dirty="0">
              <a:solidFill>
                <a:srgbClr val="549E39"/>
              </a:solidFill>
            </a:endParaRPr>
          </a:p>
        </p:txBody>
      </p:sp>
      <p:pic>
        <p:nvPicPr>
          <p:cNvPr id="5" name="Picture 2" descr="C:\Users\stacja063\Desktop\promocja\LOGA\PUP Kozienice logo.png">
            <a:extLst>
              <a:ext uri="{FF2B5EF4-FFF2-40B4-BE49-F238E27FC236}">
                <a16:creationId xmlns:a16="http://schemas.microsoft.com/office/drawing/2014/main" id="{BBEA82EA-ED6F-4A7D-AA77-8D8B73AAF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5569"/>
            <a:ext cx="3181008" cy="224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619672" y="2060848"/>
            <a:ext cx="71642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Starosta rozpatruje wnioski złożone w terminie określonym </a:t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ogłoszeniu. W uzasadnionych przypadkach starosta może wydłużyć termin składania wniosków. Nowy termin składania wniosków zostaje ogłoszony w postaci elektronicznej z wykorzystaniem strony internetowej PUP.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przypadku gdy wniosek o finansowanie działań ze środków KFS jest nieprawidłowo wypełniony lub niekompletny, starosta wyznacza co najmniej 7-dniowy, jednak nie dłuższy niż 14-dniowy termin na jego uzupełnienie.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Wniosek o finansowanie działań ze środków KFS nieuzupełniony </a:t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terminie, pozostawia się bez rozpatrzenia, informując o tym wnioskodawcę na piśmie w postaci elektronicznej, za pośrednictwem indywidualnego konta.</a:t>
            </a:r>
          </a:p>
        </p:txBody>
      </p:sp>
    </p:spTree>
    <p:extLst>
      <p:ext uri="{BB962C8B-B14F-4D97-AF65-F5344CB8AC3E}">
        <p14:creationId xmlns:p14="http://schemas.microsoft.com/office/powerpoint/2010/main" val="4073210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2554288" y="623888"/>
            <a:ext cx="6194176" cy="1281112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NAJISTOTNIEJSZE ROZWIĄZANIA ZAWARTE W NOWEJ USTAWIE</a:t>
            </a:r>
            <a:endParaRPr lang="pl-PL" sz="2800" dirty="0">
              <a:solidFill>
                <a:schemeClr val="accent1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4294967295"/>
          </p:nvPr>
        </p:nvSpPr>
        <p:spPr>
          <a:xfrm>
            <a:off x="1619672" y="2560010"/>
            <a:ext cx="7056784" cy="2948409"/>
          </a:xfrm>
        </p:spPr>
        <p:txBody>
          <a:bodyPr>
            <a:normAutofit fontScale="70000" lnSpcReduction="20000"/>
          </a:bodyPr>
          <a:lstStyle/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zmiana priorytetów publicznych służb zatrudnienia, nastawienie na rynek, klienta i potrzeby przedsiębiorców;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bardziej innowacyjne i dopasowane do potrzeb rynku kierunki działania: aktywizacja biernych zawodowo, rolników chcących się przekwalifikować, wspieranie kierunkowe określonych grup, np. osób młodych;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zwiększenie mobilności osób szukających pracy;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wsparcie pracodawców, zmniejszenie biurokracji oraz obowiązków sprawozdawczych dla przedsiębiorców;</a:t>
            </a:r>
          </a:p>
          <a:p>
            <a:pPr marL="0" indent="0" algn="just">
              <a:buNone/>
            </a:pPr>
            <a:endParaRPr lang="pl-PL" sz="8800" dirty="0"/>
          </a:p>
          <a:p>
            <a:endParaRPr lang="pl-PL" dirty="0"/>
          </a:p>
        </p:txBody>
      </p:sp>
      <p:pic>
        <p:nvPicPr>
          <p:cNvPr id="4" name="Picture 2" descr="C:\Users\stacja063\Desktop\promocja\LOGA\PUP Kozienice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122"/>
            <a:ext cx="3181008" cy="224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179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441AF7-BB42-4C18-B74E-34E4B9B7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572642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549E39"/>
                </a:solidFill>
              </a:rPr>
              <a:t>KRAJOWY FUNDUSZ SZKOLENIOWY</a:t>
            </a:r>
            <a:endParaRPr lang="pl-PL" sz="2800" dirty="0">
              <a:solidFill>
                <a:srgbClr val="549E39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F6BD99-731A-4445-B74E-19CDCD97B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2564904"/>
            <a:ext cx="7704856" cy="3816424"/>
          </a:xfrm>
        </p:spPr>
        <p:txBody>
          <a:bodyPr>
            <a:normAutofit fontScale="92500"/>
          </a:bodyPr>
          <a:lstStyle/>
          <a:p>
            <a:pPr algn="just">
              <a:lnSpc>
                <a:spcPct val="170000"/>
              </a:lnSpc>
              <a:buClrTx/>
              <a:buFont typeface="Wingdings" panose="05000000000000000000" pitchFamily="2" charset="2"/>
              <a:buChar char="ü"/>
            </a:pPr>
            <a:r>
              <a:rPr lang="pl-PL" sz="1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Zakres finansowania podlega ustaleniom między starostą a wnioskodawcą.</a:t>
            </a:r>
          </a:p>
          <a:p>
            <a:pPr algn="just">
              <a:lnSpc>
                <a:spcPct val="170000"/>
              </a:lnSpc>
              <a:buClrTx/>
              <a:buFont typeface="Wingdings" panose="05000000000000000000" pitchFamily="2" charset="2"/>
              <a:buChar char="ü"/>
            </a:pPr>
            <a:r>
              <a:rPr lang="pl-PL" sz="1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przypadku negatywnego rozpatrzenia wniosku starosta uzasadnia odmowę na piśmie w postaci elektronicznej, za pośrednictwem indywidualnego konta</a:t>
            </a:r>
          </a:p>
          <a:p>
            <a:pPr algn="just">
              <a:lnSpc>
                <a:spcPct val="170000"/>
              </a:lnSpc>
              <a:buClrTx/>
              <a:buFont typeface="Wingdings" panose="05000000000000000000" pitchFamily="2" charset="2"/>
              <a:buChar char="ü"/>
            </a:pPr>
            <a:r>
              <a:rPr lang="pl-PL" sz="1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Wniosek może być rozpatrzony pozytywnie w całości albo w części.</a:t>
            </a:r>
          </a:p>
          <a:p>
            <a:pPr algn="just">
              <a:lnSpc>
                <a:spcPct val="170000"/>
              </a:lnSpc>
              <a:buClrTx/>
              <a:buFont typeface="Wingdings" panose="05000000000000000000" pitchFamily="2" charset="2"/>
              <a:buChar char="ü"/>
            </a:pPr>
            <a:r>
              <a:rPr lang="pl-PL" sz="1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Starosta informuje wnioskodawcę o pozytywnym rozpatrzeniu wniosku </a:t>
            </a:r>
            <a:br>
              <a:rPr lang="pl-PL" sz="1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wysokości przyznanego finansowania. Informacja o pozytywnym rozpatrzeniu wniosku w części zawiera uzasadnienie.</a:t>
            </a:r>
          </a:p>
          <a:p>
            <a:endParaRPr lang="pl-PL" dirty="0"/>
          </a:p>
        </p:txBody>
      </p:sp>
      <p:pic>
        <p:nvPicPr>
          <p:cNvPr id="4" name="Picture 2" descr="C:\Users\stacja063\Desktop\promocja\LOGA\PUP Kozienice logo.png">
            <a:extLst>
              <a:ext uri="{FF2B5EF4-FFF2-40B4-BE49-F238E27FC236}">
                <a16:creationId xmlns:a16="http://schemas.microsoft.com/office/drawing/2014/main" id="{22BAF246-C488-485E-8848-ED62A4CD7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16257"/>
            <a:ext cx="3181008" cy="224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710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441AF7-BB42-4C18-B74E-34E4B9B7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572642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>
                <a:solidFill>
                  <a:srgbClr val="549E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OBOWIĄZKI PODMIOTU, KTÓRY OTRZYMAŁ DOFINANSOWANIE Z KFS </a:t>
            </a:r>
            <a:br>
              <a:rPr lang="pl-PL" sz="2800" b="1" dirty="0">
                <a:solidFill>
                  <a:srgbClr val="549E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2800" b="1" dirty="0">
              <a:solidFill>
                <a:srgbClr val="549E39"/>
              </a:solidFill>
            </a:endParaRPr>
          </a:p>
        </p:txBody>
      </p:sp>
      <p:pic>
        <p:nvPicPr>
          <p:cNvPr id="4" name="Picture 2" descr="C:\Users\stacja063\Desktop\promocja\LOGA\PUP Kozienice logo.png">
            <a:extLst>
              <a:ext uri="{FF2B5EF4-FFF2-40B4-BE49-F238E27FC236}">
                <a16:creationId xmlns:a16="http://schemas.microsoft.com/office/drawing/2014/main" id="{22BAF246-C488-485E-8848-ED62A4CD7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16257"/>
            <a:ext cx="3181008" cy="224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864DF99-F1A3-4CCC-835E-946E131B68CA}"/>
              </a:ext>
            </a:extLst>
          </p:cNvPr>
          <p:cNvSpPr txBox="1"/>
          <p:nvPr/>
        </p:nvSpPr>
        <p:spPr>
          <a:xfrm>
            <a:off x="2339752" y="2465279"/>
            <a:ext cx="59066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Podmiot, który zawarł umowę: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utrzymuje zatrudnienie osoby, na której kształcenie ustawiczne przyznano finansowanie, przez okres co najmniej 3 miesięcy od dnia ukończenia przez nią kształcenia, z wyjątkiem: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rozwiązania przez tę osobę umowy o pracę,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rozwiązania z tą osobą umowy o pracę na podstawie art. 52 albo art. 53 ustawy z dnia 26 czerwca 1974 r. – Kodeks pracy,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wygaśnięcia stosunku pracy,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otrzymania na tę osobę finansowania, w przypadku zwolnień monitorowanych;</a:t>
            </a:r>
          </a:p>
        </p:txBody>
      </p:sp>
    </p:spTree>
    <p:extLst>
      <p:ext uri="{BB962C8B-B14F-4D97-AF65-F5344CB8AC3E}">
        <p14:creationId xmlns:p14="http://schemas.microsoft.com/office/powerpoint/2010/main" val="2702331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325B39-4BBA-4581-932B-497689536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620688"/>
            <a:ext cx="6266656" cy="128431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100" b="1" dirty="0">
                <a:solidFill>
                  <a:srgbClr val="549E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OBOWIĄZKI PODMIOTU, KTÓRY OTRZYMAŁ DOFINANSOWANIE Z KFS (c.d.) </a:t>
            </a:r>
            <a:br>
              <a:rPr lang="pl-PL" sz="3100" b="1" dirty="0">
                <a:solidFill>
                  <a:srgbClr val="549E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3100" dirty="0">
                <a:solidFill>
                  <a:srgbClr val="549E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3100" dirty="0">
                <a:solidFill>
                  <a:srgbClr val="549E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3600" dirty="0">
                <a:solidFill>
                  <a:srgbClr val="549E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304F8A-3C0E-45AA-B5C9-FDA2ECFE9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728" y="1905000"/>
            <a:ext cx="6410672" cy="4006221"/>
          </a:xfrm>
        </p:spPr>
        <p:txBody>
          <a:bodyPr>
            <a:normAutofit/>
          </a:bodyPr>
          <a:lstStyle/>
          <a:p>
            <a:pPr marL="0" indent="0" algn="just">
              <a:buClrTx/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 zawiesza albo nie zaprzestaje prowadzenia dotychczasowej działalności gospodarczej przez okres 3 miesięcy od dnia ukończenia kształcenia, w przypadku gdy z finansowania kształcenia ustawicznego skorzystał pracodawca lub osoba fizyczna prowadząca działalność gospodarczą, chyba </a:t>
            </a:r>
            <a:b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że powodem będzie ogłoszenie przez niego upadłości; 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zatrudnia, zawiera umowę lub umowy cywilnoprawne dotyczące świadczenia usług przez okres co najmniej 3 miesięcy od dnia ukończenia kształcenia z osobą, która skorzystała z finansowanego kształcenia ustawicznego.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2" descr="C:\Users\stacja063\Desktop\promocja\LOGA\PUP Kozienice logo.png">
            <a:extLst>
              <a:ext uri="{FF2B5EF4-FFF2-40B4-BE49-F238E27FC236}">
                <a16:creationId xmlns:a16="http://schemas.microsoft.com/office/drawing/2014/main" id="{03D364DF-D205-48FA-BBDC-72F240405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16257"/>
            <a:ext cx="3181008" cy="224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672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DEBE47-333E-4E76-A6BB-2777B352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624110"/>
            <a:ext cx="6194648" cy="129272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100" b="1" dirty="0">
                <a:solidFill>
                  <a:srgbClr val="549E39"/>
                </a:solidFill>
              </a:rPr>
              <a:t>KRAJOWY FUNDUSZ SZKOLENIOWY</a:t>
            </a:r>
            <a:br>
              <a:rPr lang="pl-PL" sz="3600" b="1" dirty="0"/>
            </a:br>
            <a:br>
              <a:rPr lang="pl-PL" sz="3600" b="1" dirty="0"/>
            </a:br>
            <a:br>
              <a:rPr lang="pl-PL" sz="3600" dirty="0">
                <a:solidFill>
                  <a:srgbClr val="549E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68D799-0C49-4DA1-8A5A-FA080A89A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																											</a:t>
            </a:r>
            <a:r>
              <a:rPr lang="pl-PL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przypadku niedotrzymania ww. warunków, podmiot nie otrzyma finansowania z KFS w ciągu roku od dnia ukończenia finansowanego kształcenia. 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C:\Users\stacja063\Desktop\promocja\LOGA\PUP Kozienice logo.png">
            <a:extLst>
              <a:ext uri="{FF2B5EF4-FFF2-40B4-BE49-F238E27FC236}">
                <a16:creationId xmlns:a16="http://schemas.microsoft.com/office/drawing/2014/main" id="{EB2D83FC-B1F5-4845-9848-D5CC79912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16257"/>
            <a:ext cx="3168352" cy="224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708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34C385-8906-4075-9B3A-11B6A9ACE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2735560"/>
          </a:xfrm>
        </p:spPr>
        <p:txBody>
          <a:bodyPr/>
          <a:lstStyle/>
          <a:p>
            <a:pPr marL="0" indent="0" algn="ctr">
              <a:buNone/>
            </a:pPr>
            <a:r>
              <a:rPr lang="pl-PL" sz="4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PRIORYTETY</a:t>
            </a:r>
          </a:p>
          <a:p>
            <a:pPr marL="0" indent="0" algn="ctr">
              <a:buNone/>
            </a:pPr>
            <a:r>
              <a:rPr lang="pl-PL" sz="4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WYDATKOWANIA</a:t>
            </a:r>
          </a:p>
          <a:p>
            <a:pPr marL="0" indent="0" algn="ctr">
              <a:buNone/>
            </a:pPr>
            <a:r>
              <a:rPr lang="pl-PL" sz="4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ŚRODKÓW KFS W 2026</a:t>
            </a:r>
          </a:p>
          <a:p>
            <a:endParaRPr lang="pl-PL" dirty="0"/>
          </a:p>
        </p:txBody>
      </p:sp>
      <p:pic>
        <p:nvPicPr>
          <p:cNvPr id="4" name="Picture 2" descr="C:\Users\stacja063\Desktop\promocja\LOGA\PUP Kozienice logo.png">
            <a:extLst>
              <a:ext uri="{FF2B5EF4-FFF2-40B4-BE49-F238E27FC236}">
                <a16:creationId xmlns:a16="http://schemas.microsoft.com/office/drawing/2014/main" id="{12EBF4EE-1430-4EB7-94FC-FD6E27ECE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8640"/>
            <a:ext cx="3181008" cy="224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080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144425-0B01-4E71-9EBB-CB633CFC1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851961"/>
            <a:ext cx="6266656" cy="848847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0" u="none" strike="noStrike" baseline="0" dirty="0">
                <a:solidFill>
                  <a:srgbClr val="549E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Priorytety Ministra do spraw pracy</a:t>
            </a:r>
            <a:br>
              <a:rPr lang="pl-PL" sz="1100" b="1" i="0" u="none" strike="noStrike" baseline="0" dirty="0">
                <a:solidFill>
                  <a:srgbClr val="549E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1" i="0" u="none" strike="noStrike" baseline="0" dirty="0">
                <a:solidFill>
                  <a:srgbClr val="549E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wydatkowania Krajowego Funduszu Szkoleniowego w roku 2026</a:t>
            </a:r>
            <a:br>
              <a:rPr lang="pl-PL" sz="11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11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11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63CA05-808D-4515-B022-11851AB41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2132856"/>
            <a:ext cx="7272808" cy="4100290"/>
          </a:xfrm>
        </p:spPr>
        <p:txBody>
          <a:bodyPr>
            <a:normAutofit lnSpcReduction="10000"/>
          </a:bodyPr>
          <a:lstStyle/>
          <a:p>
            <a:pPr algn="just"/>
            <a:endParaRPr lang="pl-PL" b="1" i="0" u="none" strike="noStrike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ClrTx/>
              <a:buNone/>
            </a:pPr>
            <a:r>
              <a:rPr lang="pl-PL" sz="260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Poprawa zarządzania i komunikacji w firmie </a:t>
            </a:r>
            <a:br>
              <a:rPr lang="pl-PL" sz="260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60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oparciu o zasady przeciwdziałania dyskryminacji </a:t>
            </a:r>
            <a:br>
              <a:rPr lang="pl-PL" sz="260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60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l-PL" sz="2600" i="0" u="none" strike="noStrik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60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mobbingowi</a:t>
            </a:r>
            <a:r>
              <a:rPr lang="pl-PL" sz="260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rozwoju dialogu społecznego, partycypacji pracowniczej i wspierania integracji </a:t>
            </a:r>
            <a:br>
              <a:rPr lang="pl-PL" sz="260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60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miejscu pracy.</a:t>
            </a:r>
          </a:p>
          <a:p>
            <a:pPr marL="0" indent="0" algn="just">
              <a:buClrTx/>
              <a:buNone/>
            </a:pPr>
            <a:endParaRPr lang="pl-PL" sz="2600" i="0" u="none" strike="noStrike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ClrTx/>
              <a:buNone/>
            </a:pPr>
            <a:r>
              <a:rPr lang="pl-PL" sz="260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Wsparcie rozwoju umiejętności i kwalifikacji </a:t>
            </a:r>
            <a:br>
              <a:rPr lang="pl-PL" sz="260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60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zawodach określonych jako deficytowe na danym terenie, tj. w powiecie lub w województwie.</a:t>
            </a:r>
          </a:p>
          <a:p>
            <a:endParaRPr lang="pl-PL" sz="2600" dirty="0"/>
          </a:p>
        </p:txBody>
      </p:sp>
      <p:pic>
        <p:nvPicPr>
          <p:cNvPr id="4" name="Picture 2" descr="C:\Users\stacja063\Desktop\promocja\LOGA\PUP Kozienice logo.png">
            <a:extLst>
              <a:ext uri="{FF2B5EF4-FFF2-40B4-BE49-F238E27FC236}">
                <a16:creationId xmlns:a16="http://schemas.microsoft.com/office/drawing/2014/main" id="{862730BB-C98D-4763-AA4A-708775D9A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8640"/>
            <a:ext cx="3181008" cy="224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664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144425-0B01-4E71-9EBB-CB633CFC1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851961"/>
            <a:ext cx="6266656" cy="848847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0" u="none" strike="noStrike" baseline="0" dirty="0">
                <a:solidFill>
                  <a:srgbClr val="549E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Priorytety Ministra do spraw pracy</a:t>
            </a:r>
            <a:br>
              <a:rPr lang="pl-PL" sz="1100" b="1" i="0" u="none" strike="noStrike" baseline="0" dirty="0">
                <a:solidFill>
                  <a:srgbClr val="549E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1" i="0" u="none" strike="noStrike" baseline="0" dirty="0">
                <a:solidFill>
                  <a:srgbClr val="549E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wydatkowania Krajowego Funduszu Szkoleniowego w roku 2026</a:t>
            </a:r>
            <a:br>
              <a:rPr lang="pl-PL" sz="11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11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1100" dirty="0"/>
          </a:p>
        </p:txBody>
      </p:sp>
      <p:pic>
        <p:nvPicPr>
          <p:cNvPr id="4" name="Picture 2" descr="C:\Users\stacja063\Desktop\promocja\LOGA\PUP Kozienice logo.png">
            <a:extLst>
              <a:ext uri="{FF2B5EF4-FFF2-40B4-BE49-F238E27FC236}">
                <a16:creationId xmlns:a16="http://schemas.microsoft.com/office/drawing/2014/main" id="{862730BB-C98D-4763-AA4A-708775D9A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8640"/>
            <a:ext cx="3181008" cy="224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043608" y="2276872"/>
            <a:ext cx="7704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Wsparcie kształcenia ustawicznego w związku z zastosowaniem w firmach nowych procesów, technologii i narzędzi pracy, ze szczególnym uwzględnieniem umiejętności cyfrowych, AI oraz tzw. umiejętności zielonych, zwłaszcza gdy powyższe czynniki stanowią zagrożenie utratą pracy.</a:t>
            </a:r>
          </a:p>
          <a:p>
            <a:pPr algn="just"/>
            <a:endParaRPr lang="pl-PL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Wsparcie rozwoju umiejętności i kwalifikacji niezbędnych </a:t>
            </a:r>
            <a:b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sektorze usług zdrowotnych i opiekuńczych oraz wsparcie rozwoju umiejętności i kwalifikacji członków lub pracowników spółdzielni socjalnych oraz pracowników zatrudnionych </a:t>
            </a:r>
            <a:b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przedsiębiorstwach społecznych wskazanych na liście/rejestrze przedsiębiorstw społecznych prowadzonym przez </a:t>
            </a:r>
            <a:r>
              <a:rPr lang="pl-PL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MRPiPS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0477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77F6FE-CDF2-4DAC-BE86-CFB283051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6410672" cy="932682"/>
          </a:xfrm>
        </p:spPr>
        <p:txBody>
          <a:bodyPr>
            <a:noAutofit/>
          </a:bodyPr>
          <a:lstStyle/>
          <a:p>
            <a:pPr marL="0" indent="0" algn="ctr"/>
            <a:r>
              <a:rPr lang="pl-PL" sz="2200" b="1" i="0" u="none" strike="noStrike" baseline="0" dirty="0">
                <a:solidFill>
                  <a:schemeClr val="accent1"/>
                </a:solidFill>
                <a:latin typeface="Calibri" panose="020F0502020204030204" pitchFamily="34" charset="0"/>
              </a:rPr>
              <a:t>Priorytety regionalne KFS</a:t>
            </a:r>
            <a:br>
              <a:rPr lang="pl-PL" sz="2200" b="1" i="0" u="none" strike="noStrike" baseline="0" dirty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pl-PL" sz="2200" b="1" i="0" u="none" strike="noStrike" baseline="0" dirty="0">
                <a:solidFill>
                  <a:schemeClr val="accent1"/>
                </a:solidFill>
                <a:latin typeface="Calibri" panose="020F0502020204030204" pitchFamily="34" charset="0"/>
              </a:rPr>
              <a:t>określone dla województwa mazowieckiego w 2026 r.  </a:t>
            </a:r>
            <a:endParaRPr lang="pl-PL" sz="2200" dirty="0">
              <a:solidFill>
                <a:schemeClr val="accent1"/>
              </a:solidFill>
            </a:endParaRPr>
          </a:p>
        </p:txBody>
      </p:sp>
      <p:pic>
        <p:nvPicPr>
          <p:cNvPr id="4" name="Picture 2" descr="C:\Users\stacja063\Desktop\promocja\LOGA\PUP Kozienice logo.png">
            <a:extLst>
              <a:ext uri="{FF2B5EF4-FFF2-40B4-BE49-F238E27FC236}">
                <a16:creationId xmlns:a16="http://schemas.microsoft.com/office/drawing/2014/main" id="{FB5AD83F-2AE4-4C3B-8AED-E5A04F81E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8640"/>
            <a:ext cx="3181008" cy="224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979712" y="2276872"/>
            <a:ext cx="655468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AutoNum type="arabicPeriod"/>
            </a:pPr>
            <a:r>
              <a:rPr lang="pl-PL" sz="2000" dirty="0">
                <a:latin typeface="Calibri" panose="020F0502020204030204" pitchFamily="34" charset="0"/>
              </a:rPr>
              <a:t> Wsparcie kształcenia ustawicznego skierowane do cudzoziemców oraz pracodawców zatrudniających cudzoziemców. </a:t>
            </a:r>
          </a:p>
          <a:p>
            <a:pPr algn="just">
              <a:buAutoNum type="arabicPeriod"/>
            </a:pPr>
            <a:endParaRPr lang="pl-PL" sz="2000" dirty="0">
              <a:latin typeface="Calibri" panose="020F0502020204030204" pitchFamily="34" charset="0"/>
            </a:endParaRPr>
          </a:p>
          <a:p>
            <a:pPr algn="just">
              <a:buAutoNum type="arabicPeriod"/>
            </a:pPr>
            <a:r>
              <a:rPr lang="pl-PL" sz="2000" dirty="0">
                <a:latin typeface="Calibri" panose="020F0502020204030204" pitchFamily="34" charset="0"/>
              </a:rPr>
              <a:t> Wsparcie kształcenia ustawicznego osób nowozatrudnionych/osób którym zmieniono zakresy czynności/powracających na rynek pracy po przerwie związanej ze sprawowaniem opieki nad dzieckiem i/lub nad osobą zależną. </a:t>
            </a:r>
          </a:p>
          <a:p>
            <a:pPr algn="just">
              <a:buAutoNum type="arabicPeriod"/>
            </a:pPr>
            <a:endParaRPr lang="pl-PL" sz="2000" dirty="0">
              <a:latin typeface="Calibri" panose="020F0502020204030204" pitchFamily="34" charset="0"/>
            </a:endParaRPr>
          </a:p>
          <a:p>
            <a:pPr algn="just">
              <a:buAutoNum type="arabicPeriod"/>
            </a:pPr>
            <a:r>
              <a:rPr lang="pl-PL" sz="2000" dirty="0">
                <a:latin typeface="Calibri" panose="020F0502020204030204" pitchFamily="34" charset="0"/>
              </a:rPr>
              <a:t> Wsparcie rozwoju umiejętności i kwalifikacji osób w wieku 50 +, w tym w szczególności w wieku przedemerytalnym </a:t>
            </a:r>
            <a:br>
              <a:rPr lang="pl-PL" sz="2000" dirty="0">
                <a:latin typeface="Calibri" panose="020F0502020204030204" pitchFamily="34" charset="0"/>
              </a:rPr>
            </a:br>
            <a:r>
              <a:rPr lang="pl-PL" sz="2000" dirty="0">
                <a:latin typeface="Calibri" panose="020F0502020204030204" pitchFamily="34" charset="0"/>
              </a:rPr>
              <a:t>i emerytalnym.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9225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C0E4D7-1871-443F-B535-66E23FA5A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004690"/>
          </a:xfrm>
        </p:spPr>
        <p:txBody>
          <a:bodyPr>
            <a:noAutofit/>
          </a:bodyPr>
          <a:lstStyle/>
          <a:p>
            <a:pPr marL="0" indent="0" algn="ctr"/>
            <a:r>
              <a:rPr lang="pl-PL" sz="2800" b="1" i="0" u="none" strike="noStrike" baseline="0" dirty="0">
                <a:solidFill>
                  <a:schemeClr val="accent1"/>
                </a:solidFill>
                <a:latin typeface="Calibri" panose="020F0502020204030204" pitchFamily="34" charset="0"/>
              </a:rPr>
              <a:t>Priorytet lokalny KFS</a:t>
            </a:r>
            <a:br>
              <a:rPr lang="pl-PL" sz="2800" b="1" i="0" u="none" strike="noStrike" baseline="0" dirty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pl-PL" sz="2800" b="1" i="0" u="none" strike="noStrike" baseline="0" dirty="0">
                <a:solidFill>
                  <a:schemeClr val="accent1"/>
                </a:solidFill>
                <a:latin typeface="Calibri" panose="020F0502020204030204" pitchFamily="34" charset="0"/>
              </a:rPr>
              <a:t> dla Powiatu Kozienickiego</a:t>
            </a:r>
            <a:endParaRPr lang="pl-PL" sz="2800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16522D-8F69-408F-9BE7-A970E41B1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2780928"/>
            <a:ext cx="6878057" cy="216024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8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Wsparcie kształcenia ustawicznego osób młodych do 30 roku życia.</a:t>
            </a:r>
            <a:endParaRPr lang="pl-PL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ClrTx/>
              <a:buNone/>
            </a:pP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</a:rPr>
              <a:t>O przynależności do tego priorytetu decyduje data urodzenia uczestnika, wskazanego do przeszkolenia, na dzień złożenia wniosku osoba musi być poniżej 30 r.ż.</a:t>
            </a:r>
            <a:endParaRPr lang="pl-PL" dirty="0"/>
          </a:p>
        </p:txBody>
      </p:sp>
      <p:pic>
        <p:nvPicPr>
          <p:cNvPr id="4" name="Picture 2" descr="C:\Users\stacja063\Desktop\promocja\LOGA\PUP Kozienice logo.png">
            <a:extLst>
              <a:ext uri="{FF2B5EF4-FFF2-40B4-BE49-F238E27FC236}">
                <a16:creationId xmlns:a16="http://schemas.microsoft.com/office/drawing/2014/main" id="{9A278AB7-CB83-43F6-B25F-5329E63CE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8640"/>
            <a:ext cx="3181008" cy="224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6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227924-693A-48DB-BB07-4F57E9524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b="1" dirty="0">
                <a:solidFill>
                  <a:srgbClr val="549E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KRAJOWY FUNDUSZ SZKOLENIOWY</a:t>
            </a:r>
            <a:endParaRPr lang="pl-PL" dirty="0">
              <a:solidFill>
                <a:srgbClr val="549E3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7F23F4-2924-451A-8106-66AF69746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2873131"/>
            <a:ext cx="6840760" cy="27190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Informacja o naborze wniosków o przyznanie środków KFS, zostanie zamieszczona na stronie internetowej Powiatowego Urzędu Pracy w Kozienicach, co najmniej 10 dni roboczych przed  jego rozpoczęciem.</a:t>
            </a:r>
            <a:endParaRPr lang="pl-PL" sz="2800" dirty="0"/>
          </a:p>
        </p:txBody>
      </p:sp>
      <p:pic>
        <p:nvPicPr>
          <p:cNvPr id="4" name="Picture 2" descr="C:\Users\stacja063\Desktop\promocja\LOGA\PUP Kozienice logo.png">
            <a:extLst>
              <a:ext uri="{FF2B5EF4-FFF2-40B4-BE49-F238E27FC236}">
                <a16:creationId xmlns:a16="http://schemas.microsoft.com/office/drawing/2014/main" id="{6C13C05B-265C-4393-A691-E8109C6AC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8640"/>
            <a:ext cx="3181008" cy="224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657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627784" y="908720"/>
            <a:ext cx="6059016" cy="682336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NAJISTOTNIEJSZE ROZWIĄZANIA ZAWARTE W NOWEJ USTAWIE</a:t>
            </a:r>
            <a:endParaRPr lang="pl-PL" sz="2800" dirty="0">
              <a:solidFill>
                <a:schemeClr val="accent1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691680" y="2420888"/>
            <a:ext cx="7056784" cy="3705861"/>
          </a:xfrm>
        </p:spPr>
        <p:txBody>
          <a:bodyPr>
            <a:normAutofit/>
          </a:bodyPr>
          <a:lstStyle/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unowocześnienie i zautomatyzowanie usług urzędów pracy;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zwiększenie dostępu do Krajowego Funduszu Szkoleniowego (KFS): do wsparcia mogą przystąpić nie tylko pracodawcy i pracownicy, ale także osoby samozatrudnione, prowadzące jednoosobową działalność gospodarczą oraz osoby pracujące na umowach cywilnoprawnych, o ile opłacały składki na Fundusz Pracy;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uelastycznienie gospodarowania środkami FP.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endParaRPr lang="pl-PL" dirty="0"/>
          </a:p>
        </p:txBody>
      </p:sp>
      <p:pic>
        <p:nvPicPr>
          <p:cNvPr id="4" name="Picture 2" descr="C:\Users\stacja063\Desktop\promocja\LOGA\PUP Kozienice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60648"/>
            <a:ext cx="3181008" cy="224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998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03848" y="908720"/>
            <a:ext cx="6059016" cy="682336"/>
          </a:xfrm>
        </p:spPr>
        <p:txBody>
          <a:bodyPr>
            <a:normAutofit fontScale="90000"/>
          </a:bodyPr>
          <a:lstStyle/>
          <a:p>
            <a:br>
              <a:rPr lang="pl-PL" sz="2800" b="1" dirty="0"/>
            </a:br>
            <a:r>
              <a:rPr lang="pl-PL" sz="31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Dowiedz się więcej na:</a:t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699792" y="1772816"/>
            <a:ext cx="6192688" cy="4625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 </a:t>
            </a:r>
            <a:endParaRPr lang="pl-PL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pl-PL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www.kozienice.praca.gov.pl</a:t>
            </a:r>
            <a:endParaRPr lang="pl-PL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pupkozienice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Powiatowy Urząd Pracy w Kozienicach</a:t>
            </a:r>
          </a:p>
          <a:p>
            <a:pPr marL="0" indent="0" algn="ctr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ul.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Zdziczów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</a:t>
            </a:r>
          </a:p>
          <a:p>
            <a:pPr marL="0" indent="0" algn="ctr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26 – 900 Kozienice</a:t>
            </a:r>
          </a:p>
          <a:p>
            <a:pPr marL="0" indent="0" algn="ctr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Tel.: 48 614 66 99 wew. 52</a:t>
            </a:r>
          </a:p>
          <a:p>
            <a:pPr marL="0" indent="0" algn="ctr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e-mail: wako@praca.gov.pl</a:t>
            </a:r>
          </a:p>
          <a:p>
            <a:pPr marL="0" indent="0" algn="ctr">
              <a:buNone/>
            </a:pPr>
            <a:endParaRPr lang="pl-PL" b="1" dirty="0"/>
          </a:p>
        </p:txBody>
      </p:sp>
      <p:pic>
        <p:nvPicPr>
          <p:cNvPr id="4" name="Picture 2" descr="C:\Users\stacja063\Desktop\promocja\LOGA\PUP Kozienice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" y="444282"/>
            <a:ext cx="407391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 descr="Znalezione obrazy dla zapytania facebook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784860" cy="784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3146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627784" y="908720"/>
            <a:ext cx="6059016" cy="68233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1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KRAJOWY FUNDUSZ SZKOLENIOWY</a:t>
            </a:r>
            <a:b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dirty="0"/>
          </a:p>
        </p:txBody>
      </p:sp>
      <p:pic>
        <p:nvPicPr>
          <p:cNvPr id="4" name="Picture 2" descr="C:\Users\stacja063\Desktop\promocja\LOGA\PUP Kozienice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8640"/>
            <a:ext cx="3181008" cy="224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267744" y="1916832"/>
            <a:ext cx="59766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Celem pomocy udzielanej ze środków KFS jest utrzymanie zatrudnienia </a:t>
            </a:r>
            <a:b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rozwój potencjału osób pracujących przez dostosowanie ich wiedzy, umiejętności lub kwalifikacji do wymagań zmieniającej się gospodarki.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5341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627784" y="908720"/>
            <a:ext cx="6059016" cy="6823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ZAKRES WSPARCIA PODMIOTÓW UBIEGAJĄCYCH SIĘ O ŚRODKI KFS</a:t>
            </a:r>
          </a:p>
        </p:txBody>
      </p:sp>
      <p:pic>
        <p:nvPicPr>
          <p:cNvPr id="4" name="Picture 2" descr="C:\Users\stacja063\Desktop\promocja\LOGA\PUP Kozienice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8640"/>
            <a:ext cx="3181008" cy="224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442525" y="2425084"/>
            <a:ext cx="712879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 środków KFS mogą być finansowane koszty związane </a:t>
            </a:r>
            <a:b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kształceniem ustawicznym: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pracowników;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pracodawców;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osób fizycznych prowadzących działalność gospodarczą;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osób świadczących usługi na podstawie umów cywilnoprawnych.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06849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627784" y="908720"/>
            <a:ext cx="6059016" cy="682336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549E39"/>
                </a:solidFill>
              </a:rPr>
              <a:t>KRAJOWY FUNDUSZ SZKOLENIOWY</a:t>
            </a:r>
          </a:p>
        </p:txBody>
      </p:sp>
      <p:pic>
        <p:nvPicPr>
          <p:cNvPr id="4" name="Picture 2" descr="C:\Users\stacja063\Desktop\promocja\LOGA\PUP Kozienice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8640"/>
            <a:ext cx="3181008" cy="224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051720" y="2564904"/>
            <a:ext cx="6552728" cy="2904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 środków KFS mogą korzystać podmioty, które </a:t>
            </a:r>
            <a:b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okresie co najmniej 6 miesięcy bezpośrednio poprzedzających dzień złożenia wniosku o przyznanie środków KFS opłacały składki na Fundusz Pracy lub są zwolnione z ich opłacania z mocy prawa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9097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627784" y="908720"/>
            <a:ext cx="6059016" cy="6823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 środków KFS </a:t>
            </a:r>
            <a:r>
              <a:rPr lang="pl-PL" sz="2800" b="1" u="sng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 mogą </a:t>
            </a:r>
            <a:r>
              <a:rPr lang="pl-PL" sz="2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korzystać:</a:t>
            </a:r>
          </a:p>
        </p:txBody>
      </p:sp>
      <p:pic>
        <p:nvPicPr>
          <p:cNvPr id="4" name="Picture 2" descr="C:\Users\stacja063\Desktop\promocja\LOGA\PUP Kozienice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8640"/>
            <a:ext cx="3181008" cy="224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043608" y="2345902"/>
            <a:ext cx="7848872" cy="3620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  <a:buClrTx/>
              <a:buFont typeface="Wingdings" panose="05000000000000000000" pitchFamily="2" charset="2"/>
              <a:buChar char="Ø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podmioty, które posiadają zaległości podatkowe lub zaległości z tytułu innych należności publicznoprawnych, składek na ubezpieczenia społeczne, ubezpieczenie zdrowotne, Fundusz Pracy i Fundusz Gwarantowanych Świadczeń Pracowniczych, Fundusz Solidarnościowy i Fundusz Emerytur Pomostowych oraz wpłat na PFRON lub pozostają pod zarządem komisarycznym lub znajdują się w toku likwidacji albo postępowania upadłościowego lub naruszyły w sposób rażący jakąkolwiek umowę o przyznanie środków KFS, zawartą ze starostą rozpatrującym wniosek o przyznanie środków w okresie 3 lat poprzedzających dzień złożenia tego wniosku;</a:t>
            </a:r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3820351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7AB45B-DDF0-4B49-BB60-361B71CB8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pl-PL" sz="2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 środków KFS </a:t>
            </a:r>
            <a:r>
              <a:rPr lang="pl-PL" sz="2800" b="1" u="sng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 mogą </a:t>
            </a:r>
            <a:r>
              <a:rPr lang="pl-PL" sz="2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korzystać:</a:t>
            </a:r>
            <a:endParaRPr lang="pl-PL" sz="2800" dirty="0"/>
          </a:p>
        </p:txBody>
      </p:sp>
      <p:pic>
        <p:nvPicPr>
          <p:cNvPr id="4" name="Picture 2" descr="C:\Users\stacja063\Desktop\promocja\LOGA\PUP Kozienice logo.png">
            <a:extLst>
              <a:ext uri="{FF2B5EF4-FFF2-40B4-BE49-F238E27FC236}">
                <a16:creationId xmlns:a16="http://schemas.microsoft.com/office/drawing/2014/main" id="{E999C8E5-BB08-4DA6-AD14-3FABEFA13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8640"/>
            <a:ext cx="3181008" cy="224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409976" y="2873132"/>
            <a:ext cx="72008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podmioty, które posiadają zaległości z tytułu składek na ubezpieczenie społeczne rolników lub na ubezpieczenie zdrowotne;</a:t>
            </a:r>
          </a:p>
          <a:p>
            <a:pPr marL="285750" indent="-28575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podmioty zbiorowe, wobec których sąd orzekł zakaz korzystania </a:t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dotacji, subwencji lub innych form pomocy finansowanej ze środków publicznych, przez okres, na który sąd orzekł zakaz;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435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627784" y="908720"/>
            <a:ext cx="6059016" cy="6823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 środków KFS </a:t>
            </a:r>
            <a:r>
              <a:rPr lang="pl-PL" sz="2800" b="1" u="sng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mogą</a:t>
            </a:r>
            <a:r>
              <a:rPr lang="pl-PL" sz="2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być finansowane koszty związane z kształceniem ustawicznym obejmujące należności:</a:t>
            </a:r>
          </a:p>
        </p:txBody>
      </p:sp>
      <p:pic>
        <p:nvPicPr>
          <p:cNvPr id="4" name="Picture 2" descr="C:\Users\stacja063\Desktop\promocja\LOGA\PUP Kozienice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8640"/>
            <a:ext cx="3181008" cy="224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547664" y="2499884"/>
            <a:ext cx="7272808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 instytucji realizującej szkolenia wskazane przez podmiot wnioskujący o udzielenie pomocy na kształcenie ustawiczne;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 instytucji potwierdzającej nabytą wiedzę i umiejętności lub wydającej dokumenty potwierdzające nabycie wiedzy i umiejętności;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 instytucji realizującej studia podyplomowe;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 instytucji realizującej badania lekarskie i psychologiczne wymagane do podjęcia przez osoby pracujące kształcenia lub zadań zawodowych po ukończonym kształceniu;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tytułu ubezpieczenia od następstw nieszczęśliwych wypadków w związku z podjętym kształceniem, ponoszone przez podmiot wnioskujący o udzielenie pomocy na kształcenie ustawiczne lub instytucję realizującą to kształcenie.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5473348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Zielony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1846</TotalTime>
  <Words>1729</Words>
  <Application>Microsoft Office PowerPoint</Application>
  <PresentationFormat>Pokaz na ekranie (4:3)</PresentationFormat>
  <Paragraphs>123</Paragraphs>
  <Slides>30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Gothic</vt:lpstr>
      <vt:lpstr>Times New Roman</vt:lpstr>
      <vt:lpstr>Wingdings</vt:lpstr>
      <vt:lpstr>Wingdings 3</vt:lpstr>
      <vt:lpstr>Smuga</vt:lpstr>
      <vt:lpstr>Prezentacja programu PowerPoint</vt:lpstr>
      <vt:lpstr>NAJISTOTNIEJSZE ROZWIĄZANIA ZAWARTE W NOWEJ USTAWIE</vt:lpstr>
      <vt:lpstr>NAJISTOTNIEJSZE ROZWIĄZANIA ZAWARTE W NOWEJ USTAWIE</vt:lpstr>
      <vt:lpstr>KRAJOWY FUNDUSZ SZKOLENIOWY </vt:lpstr>
      <vt:lpstr>ZAKRES WSPARCIA PODMIOTÓW UBIEGAJĄCYCH SIĘ O ŚRODKI KFS</vt:lpstr>
      <vt:lpstr>KRAJOWY FUNDUSZ SZKOLENIOWY</vt:lpstr>
      <vt:lpstr>Ze środków KFS nie mogą korzystać:</vt:lpstr>
      <vt:lpstr> Ze środków KFS nie mogą korzystać:</vt:lpstr>
      <vt:lpstr>Ze środków KFS mogą być finansowane koszty związane z kształceniem ustawicznym obejmujące należności:</vt:lpstr>
      <vt:lpstr>KRAJOWY FUNDUSZ SZKOLENIOWY</vt:lpstr>
      <vt:lpstr>KRAJOWY FUNDUSZ SZKOLENIOWY</vt:lpstr>
      <vt:lpstr>KRAJOWY FUNDUSZ SZKOLENIOWY</vt:lpstr>
      <vt:lpstr>KRAJOWY FUNDUSZ SZKOLENIOWY</vt:lpstr>
      <vt:lpstr>WNIOSKI O PRZYZNANIE ŚRODKÓW KFS</vt:lpstr>
      <vt:lpstr>ELEKTRONICZNE SKŁADANIE WNIOSKU</vt:lpstr>
      <vt:lpstr>ELEKTRONICZNE SKŁADANIE WNIOSKU</vt:lpstr>
      <vt:lpstr>ELEKTRONICZNE SKŁADANIE WNIOSKU</vt:lpstr>
      <vt:lpstr>WYBÓR REALIZATORA USŁUG SZKOLENIOWYCH FINANSOWANYCH  ZE ŚRODKÓW KFS </vt:lpstr>
      <vt:lpstr>KRAJOWY FUNDUSZ SZKOLENIOWY</vt:lpstr>
      <vt:lpstr>KRAJOWY FUNDUSZ SZKOLENIOWY</vt:lpstr>
      <vt:lpstr>OBOWIĄZKI PODMIOTU, KTÓRY OTRZYMAŁ DOFINANSOWANIE Z KFS  </vt:lpstr>
      <vt:lpstr>OBOWIĄZKI PODMIOTU, KTÓRY OTRZYMAŁ DOFINANSOWANIE Z KFS (c.d.)     </vt:lpstr>
      <vt:lpstr>KRAJOWY FUNDUSZ SZKOLENIOWY   </vt:lpstr>
      <vt:lpstr>Prezentacja programu PowerPoint</vt:lpstr>
      <vt:lpstr>Priorytety Ministra do spraw pracy wydatkowania Krajowego Funduszu Szkoleniowego w roku 2026  </vt:lpstr>
      <vt:lpstr>Priorytety Ministra do spraw pracy wydatkowania Krajowego Funduszu Szkoleniowego w roku 2026  </vt:lpstr>
      <vt:lpstr>Priorytety regionalne KFS określone dla województwa mazowieckiego w 2026 r.  </vt:lpstr>
      <vt:lpstr>Priorytet lokalny KFS  dla Powiatu Kozienickiego</vt:lpstr>
      <vt:lpstr>KRAJOWY FUNDUSZ SZKOLENIOWY</vt:lpstr>
      <vt:lpstr> Dowiedz się więcej na: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Powiatowy Urząd Pracy w Kozienicach</dc:title>
  <dc:creator>stacja063</dc:creator>
  <cp:lastModifiedBy>stacja232</cp:lastModifiedBy>
  <cp:revision>60</cp:revision>
  <cp:lastPrinted>2026-01-08T10:59:50Z</cp:lastPrinted>
  <dcterms:created xsi:type="dcterms:W3CDTF">2020-02-26T13:49:47Z</dcterms:created>
  <dcterms:modified xsi:type="dcterms:W3CDTF">2026-01-08T10:59:54Z</dcterms:modified>
</cp:coreProperties>
</file>