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6" r:id="rId1"/>
  </p:sldMasterIdLst>
  <p:notesMasterIdLst>
    <p:notesMasterId r:id="rId26"/>
  </p:notesMasterIdLst>
  <p:sldIdLst>
    <p:sldId id="256" r:id="rId2"/>
    <p:sldId id="282" r:id="rId3"/>
    <p:sldId id="257" r:id="rId4"/>
    <p:sldId id="276" r:id="rId5"/>
    <p:sldId id="260" r:id="rId6"/>
    <p:sldId id="274" r:id="rId7"/>
    <p:sldId id="277" r:id="rId8"/>
    <p:sldId id="262" r:id="rId9"/>
    <p:sldId id="261" r:id="rId10"/>
    <p:sldId id="263" r:id="rId11"/>
    <p:sldId id="264" r:id="rId12"/>
    <p:sldId id="284" r:id="rId13"/>
    <p:sldId id="265" r:id="rId14"/>
    <p:sldId id="283" r:id="rId15"/>
    <p:sldId id="278" r:id="rId16"/>
    <p:sldId id="267" r:id="rId17"/>
    <p:sldId id="272" r:id="rId18"/>
    <p:sldId id="268" r:id="rId19"/>
    <p:sldId id="269" r:id="rId20"/>
    <p:sldId id="270" r:id="rId21"/>
    <p:sldId id="271" r:id="rId22"/>
    <p:sldId id="273" r:id="rId23"/>
    <p:sldId id="279" r:id="rId24"/>
    <p:sldId id="280" r:id="rId25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5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49E54-54C7-40D1-A3E2-3E4BE9F4D83B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46BD-B061-4A50-983C-F73AF9EFE5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25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46BD-B061-4A50-983C-F73AF9EFE5C9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6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46BD-B061-4A50-983C-F73AF9EFE5C9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63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46BD-B061-4A50-983C-F73AF9EFE5C9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64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46BD-B061-4A50-983C-F73AF9EFE5C9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90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99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51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3894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2773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646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769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914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88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22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88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351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032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54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009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352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943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9E829-BB2F-48C4-A2F9-F375547F625C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244843-D836-46E6-9382-804B3947DF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3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  <p:sldLayoutId id="2147484209" r:id="rId13"/>
    <p:sldLayoutId id="2147484210" r:id="rId14"/>
    <p:sldLayoutId id="2147484211" r:id="rId15"/>
    <p:sldLayoutId id="21474842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arnet.krakow.pl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google.com/url?sa=i&amp;rct=j&amp;q=&amp;esrc=s&amp;source=images&amp;cd=&amp;cad=rja&amp;uact=8&amp;ved=2ahUKEwi3tOiFhPfdAhWoM-wKHSfPBQMQjRx6BAgBEAU&amp;url=http://willapoprad.pl/atrakcje/platforma-widokowa-wola-krogulecka/&amp;psig=AOvVaw25n_Fy_IFemmtll8BWvcvL&amp;ust=1539094419408770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/url?sa=i&amp;rct=j&amp;q=&amp;esrc=s&amp;source=images&amp;cd=&amp;cad=rja&amp;uact=8&amp;ved=2ahUKEwi325-QivfdAhUHGewKHWxcBMAQjRx6BAgBEAU&amp;url=http://wiadomosci.ngo.pl/wiadomosc/837880.html&amp;psig=AOvVaw2c44Oh0K9it0G_bQxvemJB&amp;ust=153909615037599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61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7851648" cy="1828800"/>
          </a:xfrm>
        </p:spPr>
        <p:txBody>
          <a:bodyPr>
            <a:noAutofit/>
          </a:bodyPr>
          <a:lstStyle/>
          <a:p>
            <a:pPr algn="l"/>
            <a:r>
              <a:rPr lang="pl-PL" sz="8800" dirty="0" smtClean="0">
                <a:solidFill>
                  <a:srgbClr val="002060"/>
                </a:solidFill>
              </a:rPr>
              <a:t/>
            </a:r>
            <a:br>
              <a:rPr lang="pl-PL" sz="8800" dirty="0" smtClean="0">
                <a:solidFill>
                  <a:srgbClr val="002060"/>
                </a:solidFill>
              </a:rPr>
            </a:br>
            <a:r>
              <a:rPr lang="pl-PL" sz="8800" dirty="0">
                <a:solidFill>
                  <a:srgbClr val="002060"/>
                </a:solidFill>
              </a:rPr>
              <a:t/>
            </a:r>
            <a:br>
              <a:rPr lang="pl-PL" sz="8800" dirty="0">
                <a:solidFill>
                  <a:srgbClr val="002060"/>
                </a:solidFill>
              </a:rPr>
            </a:br>
            <a:r>
              <a:rPr lang="pl-PL" sz="8800" dirty="0" smtClean="0">
                <a:solidFill>
                  <a:srgbClr val="002060"/>
                </a:solidFill>
              </a:rPr>
              <a:t/>
            </a:r>
            <a:br>
              <a:rPr lang="pl-PL" sz="8800" dirty="0" smtClean="0">
                <a:solidFill>
                  <a:srgbClr val="002060"/>
                </a:solidFill>
              </a:rPr>
            </a:br>
            <a:r>
              <a:rPr lang="pl-PL" sz="8800" dirty="0">
                <a:solidFill>
                  <a:srgbClr val="002060"/>
                </a:solidFill>
              </a:rPr>
              <a:t/>
            </a:r>
            <a:br>
              <a:rPr lang="pl-PL" sz="8800" dirty="0">
                <a:solidFill>
                  <a:srgbClr val="002060"/>
                </a:solidFill>
              </a:rPr>
            </a:br>
            <a:r>
              <a:rPr lang="pl-PL" sz="8800" dirty="0" smtClean="0">
                <a:solidFill>
                  <a:srgbClr val="002060"/>
                </a:solidFill>
              </a:rPr>
              <a:t/>
            </a:r>
            <a:br>
              <a:rPr lang="pl-PL" sz="8800" dirty="0" smtClean="0">
                <a:solidFill>
                  <a:srgbClr val="002060"/>
                </a:solidFill>
              </a:rPr>
            </a:br>
            <a:r>
              <a:rPr lang="pl-PL" sz="8800" dirty="0">
                <a:solidFill>
                  <a:srgbClr val="002060"/>
                </a:solidFill>
              </a:rPr>
              <a:t/>
            </a:r>
            <a:br>
              <a:rPr lang="pl-PL" sz="8800" dirty="0">
                <a:solidFill>
                  <a:srgbClr val="002060"/>
                </a:solidFill>
              </a:rPr>
            </a:br>
            <a:r>
              <a:rPr lang="pl-PL" sz="8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„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</a:rPr>
              <a:t>RADOMKA  -</a:t>
            </a:r>
            <a:r>
              <a:rPr lang="pl-PL" sz="8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pl-PL" sz="8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pl-PL" sz="8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95736" y="2996952"/>
            <a:ext cx="6623159" cy="1036712"/>
          </a:xfrm>
        </p:spPr>
        <p:txBody>
          <a:bodyPr>
            <a:noAutofit/>
          </a:bodyPr>
          <a:lstStyle/>
          <a:p>
            <a:pPr algn="r"/>
            <a:r>
              <a:rPr lang="pl-PL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OAZA </a:t>
            </a:r>
            <a:r>
              <a:rPr lang="pl-PL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PIĘKNA            I </a:t>
            </a:r>
            <a:r>
              <a:rPr lang="pl-PL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SPOKOJU”</a:t>
            </a:r>
            <a:endParaRPr lang="pl-PL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pl-PL" sz="8000" u="sng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5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31640" y="692696"/>
            <a:ext cx="8229600" cy="100811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Bariery, wady i pułapki: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043608" y="1340768"/>
            <a:ext cx="8424936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8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Wykup lub dzierżawa potrzebnych terenów;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Brak bazy technicznej (pomosty, przystanie, punkty gastronomiczne, wypożyczalnia kajaków itp.);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Wysokie koszty </a:t>
            </a: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inwestycji;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Zbyt mało ludzi chętnych do współpracy;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Pozyskanie  funduszy.</a:t>
            </a:r>
            <a:endParaRPr lang="pl-PL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pic>
        <p:nvPicPr>
          <p:cNvPr id="6" name="Picture 6" descr="Znalezio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525080" cy="1426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2498624" cy="1871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2814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6456" y="188640"/>
            <a:ext cx="7858072" cy="1512168"/>
          </a:xfrm>
        </p:spPr>
        <p:txBody>
          <a:bodyPr/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Rezultaty: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58419" y="1988840"/>
            <a:ext cx="7992888" cy="460851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Powstanie zalewu;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Stworzenie miejsc pracy;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Dodatkowe wpływy podatkowe  do budżetu Gminy;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Promocja regionu;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Poprawa infrastruktury;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Integracja mieszkańców.</a:t>
            </a:r>
            <a:endParaRPr lang="pl-PL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23">
            <a:hlinkClick r:id="rId2"/>
          </p:cNvPr>
          <p:cNvSpPr>
            <a:spLocks noChangeArrowheads="1"/>
          </p:cNvSpPr>
          <p:nvPr/>
        </p:nvSpPr>
        <p:spPr bwMode="auto">
          <a:xfrm>
            <a:off x="0" y="36706175"/>
            <a:ext cx="5354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53" name="Picture 29" descr="http://www.openspace.net.pl/wp-content/uploads/2016/04/suk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63" y="3861048"/>
            <a:ext cx="377115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496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obny obra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4285927"/>
            <a:ext cx="4680519" cy="2239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" name="Picture 22" descr="http://media.krakow.travel/photos/20190/x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4824536" cy="3214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64904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6752"/>
            <a:ext cx="2808311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65104"/>
            <a:ext cx="2943003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89200" cy="1280890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Rezultaty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cd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.: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803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8229600" cy="1080120"/>
          </a:xfrm>
        </p:spPr>
        <p:txBody>
          <a:bodyPr/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Zasoby własne: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196752"/>
            <a:ext cx="7459227" cy="39025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Rzeka Radomka;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Otwarta na nowe pomysły Gmina i jej pracownicy;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Dużo terenów wspólnoty gruntowej;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Potencjał ludzki;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ainteresowanie lokalnego biznesu rozwojem swoich firm.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31130"/>
            <a:ext cx="3811567" cy="25364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39" y="214899"/>
            <a:ext cx="1872208" cy="1315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7707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4464429" cy="29772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016"/>
            <a:ext cx="4561294" cy="30243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89200" cy="1280890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Zasoby własne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cd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.: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3415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632848" cy="187874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9.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Lider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partnerzy projektu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pl-P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Lider:                        Partnerzy projektu:</a:t>
            </a: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1115616" y="2780928"/>
            <a:ext cx="2097797" cy="32009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>
              <a:latin typeface="Calibri" panose="020F0502020204030204" pitchFamily="34" charset="0"/>
            </a:endParaRPr>
          </a:p>
          <a:p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Gmina Głowaczów </a:t>
            </a:r>
            <a:endParaRPr lang="pl-PL"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5580112" y="2420307"/>
            <a:ext cx="3197093" cy="3767397"/>
          </a:xfrm>
        </p:spPr>
        <p:txBody>
          <a:bodyPr>
            <a:normAutofit/>
          </a:bodyPr>
          <a:lstStyle/>
          <a:p>
            <a:r>
              <a:rPr lang="pl-PL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Gmina Kozienice,</a:t>
            </a:r>
          </a:p>
          <a:p>
            <a:r>
              <a:rPr lang="pl-PL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Starostwo Powiatowe w Kozienicach, </a:t>
            </a:r>
          </a:p>
          <a:p>
            <a:r>
              <a:rPr lang="pl-PL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Wspólnota gruntowa,</a:t>
            </a:r>
          </a:p>
          <a:p>
            <a:r>
              <a:rPr lang="pl-PL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Lokalni Przedsiębiorcy,</a:t>
            </a:r>
          </a:p>
          <a:p>
            <a:r>
              <a:rPr lang="pl-PL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Banki,</a:t>
            </a:r>
          </a:p>
          <a:p>
            <a:r>
              <a:rPr lang="pl-PL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Stowarzyszenia.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Picture 2" descr="Znalezione obrazy dla zapytania d&amp;lstrok;on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2430764" cy="16175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63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8229600" cy="100811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10. Promocja projektu: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5896" y="2060848"/>
            <a:ext cx="7262464" cy="36724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Media internetowe;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Lokalne portale informacyjne;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Gazety;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Materiały promocyjne;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Tablice informacyjne;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Punkty informacji turystycznej.</a:t>
            </a:r>
            <a:endParaRPr lang="pl-PL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 descr="D:\Moje Dokumenty\Moje obrazy\Microsoft Clip Organizer\j04392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700338" cy="2700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82698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8229600" cy="78069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11. Harmonogram realizacji projektu: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473392"/>
            <a:ext cx="7704856" cy="490793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Powstanie projektu 2018r.;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Pozyskanie środków 2019r.;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Otrzymanie pozwoleń 2019r.;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Wykup lub dzierżawa ziemi pod budowę obiektów i zalewu 2020r.;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Rozpoczęcie budowy zalewu i jej kolejne etapy 2021r.;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Budowa infrastruktury technicznej (platformy widokowe) na szlaku turystycznym rzeki Radomki oraz przy powstałym zalewie (pole namiotowe, park linowy) 2021r.-2022r.;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Rozwój bazy technicznej (wypożyczalnia kajaków) do organizacji spływów 2021r.-20022r.,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Zakończenie wszystkich etapów budowy i uroczyste otwarcie 2023r.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4944907" y="1213231"/>
            <a:ext cx="1901527" cy="1491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96283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8362128" cy="168021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12. Koszt projektu: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               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67744" y="968756"/>
            <a:ext cx="4536504" cy="2952328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9600" dirty="0" smtClean="0"/>
              <a:t> </a:t>
            </a:r>
          </a:p>
          <a:p>
            <a:pPr algn="just"/>
            <a:r>
              <a:rPr lang="pl-PL" sz="7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20 milionów </a:t>
            </a:r>
          </a:p>
          <a:p>
            <a:pPr algn="just"/>
            <a:endParaRPr lang="pl-PL" sz="9600" dirty="0"/>
          </a:p>
        </p:txBody>
      </p:sp>
      <p:pic>
        <p:nvPicPr>
          <p:cNvPr id="4" name="Picture 2" descr="Znalezione obrazy dla zapytania PIENI&amp;Aogon;D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2316"/>
            <a:ext cx="3096344" cy="2152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12596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8229600" cy="100811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13. Źródła finansowania projektu: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484784"/>
            <a:ext cx="8291264" cy="4839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Dotacje </a:t>
            </a:r>
            <a:r>
              <a:rPr lang="pl-PL" sz="2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 Unii Europejskiej</a:t>
            </a:r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endParaRPr lang="pl-PL" sz="26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Dotacje z </a:t>
            </a:r>
            <a:r>
              <a:rPr lang="pl-PL" sz="2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powiatu, </a:t>
            </a:r>
            <a:endParaRPr lang="pl-PL" sz="26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6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Wsparcie z </a:t>
            </a:r>
            <a:r>
              <a:rPr lang="pl-PL" sz="2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FOŚ, </a:t>
            </a:r>
            <a:endParaRPr lang="pl-PL" sz="26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6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Wsparcie z funduszu </a:t>
            </a:r>
            <a:r>
              <a:rPr lang="pl-PL" sz="2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strażackiego, </a:t>
            </a:r>
            <a:endParaRPr lang="pl-PL" sz="26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6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pl-PL" sz="2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Ś</a:t>
            </a:r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rodki </a:t>
            </a:r>
            <a:r>
              <a:rPr lang="pl-PL" sz="2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pozyskane </a:t>
            </a:r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od </a:t>
            </a:r>
            <a:r>
              <a:rPr lang="pl-PL" sz="2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lokalnego biznesu.</a:t>
            </a:r>
          </a:p>
          <a:p>
            <a:endParaRPr lang="pl-PL" sz="2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04864"/>
            <a:ext cx="3415674" cy="2455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0506720"/>
      </p:ext>
    </p:extLst>
  </p:cSld>
  <p:clrMapOvr>
    <a:masterClrMapping/>
  </p:clrMapOvr>
  <p:transition advClick="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zeka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4709"/>
            <a:ext cx="8964488" cy="5994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09455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-2988840" y="404664"/>
            <a:ext cx="7772400" cy="1440160"/>
          </a:xfrm>
        </p:spPr>
        <p:txBody>
          <a:bodyPr/>
          <a:lstStyle/>
          <a:p>
            <a:pPr algn="r"/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14. Monitoring: 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384193" y="2708920"/>
            <a:ext cx="7772400" cy="3604656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Poszczególne etapy budowy                  i realizacji projektu  będą monitorowane na bieżąco  w systemie kwartalnym.</a:t>
            </a:r>
            <a:endParaRPr lang="pl-PL" sz="4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Znalezione obrazy dla zapytania monito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08911"/>
            <a:ext cx="2304256" cy="1890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9028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5611" y="-243408"/>
            <a:ext cx="7781374" cy="1221196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15. Ryzyko: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1365612" y="1124744"/>
            <a:ext cx="6975472" cy="5616624"/>
          </a:xfrm>
        </p:spPr>
        <p:txBody>
          <a:bodyPr>
            <a:normAutofit fontScale="55000" lnSpcReduction="20000"/>
          </a:bodyPr>
          <a:lstStyle/>
          <a:p>
            <a:pPr marL="1257300" lvl="2" indent="-342900">
              <a:buFont typeface="Wingdings" panose="05000000000000000000" pitchFamily="2" charset="2"/>
              <a:buChar char="§"/>
            </a:pPr>
            <a:endParaRPr lang="pl-PL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5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Otrzymanie wszystkich pozwoleń;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5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Kupno lub dzierżawa ziemi pod budowę;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5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Pozyskanie środków z zewnątrz;</a:t>
            </a:r>
          </a:p>
          <a:p>
            <a:pPr algn="just"/>
            <a:endParaRPr lang="pl-PL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l-PL" sz="5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Korzyści 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55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Rozwój gospodarczy Gminy;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55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Utworzenie nowych miejsc pracy;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55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Większe wpływy do budżetu gminnego;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55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Wzrost stopnia zamożności mieszkańców Gminy Głowaczów.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l-PL" sz="2800" dirty="0" smtClean="0"/>
          </a:p>
          <a:p>
            <a:pPr algn="just"/>
            <a:endParaRPr lang="pl-PL" sz="2800" dirty="0"/>
          </a:p>
          <a:p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2551848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51290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03648" y="764704"/>
            <a:ext cx="8229600" cy="1500776"/>
          </a:xfrm>
        </p:spPr>
        <p:txBody>
          <a:bodyPr>
            <a:normAutofit/>
          </a:bodyPr>
          <a:lstStyle/>
          <a:p>
            <a:r>
              <a:rPr lang="pl-PL" altLang="pl-PL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16. Zgodność </a:t>
            </a:r>
            <a:r>
              <a:rPr lang="pl-PL" altLang="pl-PL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projektu </a:t>
            </a:r>
            <a:r>
              <a:rPr lang="pl-PL" altLang="pl-PL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z wizją               </a:t>
            </a:r>
            <a:br>
              <a:rPr lang="pl-PL" altLang="pl-PL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</a:br>
            <a:r>
              <a:rPr lang="pl-PL" altLang="pl-PL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i strategią gminy:</a:t>
            </a:r>
            <a:endParaRPr lang="pl-PL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2204864"/>
            <a:ext cx="8064896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Projekt „Radomka – oaza piękna i spokoju” wpisuje się w przyjętą strategię rozwoju Gminy Głowaczów i realizowany przez nią program turystyczny.</a:t>
            </a:r>
            <a:endParaRPr lang="pl-PL" sz="32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3456384" cy="2591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5723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Projekt opracowali: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3728" y="1772816"/>
            <a:ext cx="6591985" cy="3777622"/>
          </a:xfrm>
        </p:spPr>
        <p:txBody>
          <a:bodyPr>
            <a:normAutofit fontScale="92500" lnSpcReduction="20000"/>
          </a:bodyPr>
          <a:lstStyle/>
          <a:p>
            <a:r>
              <a:rPr lang="pl-PL" sz="2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Marzena Rusinek</a:t>
            </a:r>
          </a:p>
          <a:p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Krzysztof </a:t>
            </a:r>
            <a:r>
              <a:rPr lang="pl-PL" sz="2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Postek</a:t>
            </a:r>
            <a:endParaRPr lang="pl-PL" sz="2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Agata Starzyk</a:t>
            </a:r>
          </a:p>
          <a:p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Beata Nizińska</a:t>
            </a:r>
          </a:p>
          <a:p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Danuta Kubicka</a:t>
            </a:r>
          </a:p>
          <a:p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Jadwiga Kręcisz </a:t>
            </a:r>
          </a:p>
          <a:p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Teresa Śmietanka</a:t>
            </a:r>
          </a:p>
          <a:p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Roman </a:t>
            </a:r>
            <a:r>
              <a:rPr lang="pl-PL" sz="2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Durajczyk</a:t>
            </a:r>
          </a:p>
          <a:p>
            <a:r>
              <a:rPr lang="pl-PL" sz="2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Jolanta </a:t>
            </a:r>
            <a:r>
              <a:rPr lang="pl-PL" sz="2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Węsek</a:t>
            </a:r>
            <a:endParaRPr lang="pl-PL" sz="2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122" name="Picture 2" descr="Znalezione obrazy dla zapytania grup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412133" cy="2115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3702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15616" y="4853235"/>
            <a:ext cx="6231945" cy="200476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pl-PL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pl-PL" altLang="pl-PL" b="1" dirty="0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altLang="pl-PL" b="1" dirty="0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alt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Dziękujemy za uwagę,</a:t>
            </a:r>
            <a:br>
              <a:rPr lang="pl-PL" alt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alt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zapraszamy do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Głowaczowa.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056784" cy="4701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73787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4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„Radomka- oaza piękna i spokoju” </a:t>
            </a:r>
            <a:endParaRPr lang="pl-PL" sz="4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42415" y="2133600"/>
            <a:ext cx="4645809" cy="3023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1.	Diagnoza problemu i opis 	projektu;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2.	Uzasadnienie potrzeby realizacji 	projektu;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3.	Cele projektu;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4.	Odbiorcy ;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5.	Rodzaje wsparcia – działania;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6.	Bariery, wady i pułapki;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7.	Rezultaty;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8.	Zasoby własne;</a:t>
            </a:r>
          </a:p>
          <a:p>
            <a:pPr marL="514350" indent="-514350">
              <a:buAutoNum type="arabicPeriod"/>
            </a:pPr>
            <a:endParaRPr lang="pl-PL" sz="1000" dirty="0" smtClean="0"/>
          </a:p>
          <a:p>
            <a:pPr marL="514350" indent="-514350">
              <a:buAutoNum type="arabicPeriod"/>
            </a:pP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140418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„Radomka- oaza piękna i spokoju” </a:t>
            </a:r>
            <a:r>
              <a:rPr lang="pl-PL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cd.:</a:t>
            </a:r>
            <a:endParaRPr lang="pl-PL" sz="3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0798" y="2132856"/>
            <a:ext cx="6591985" cy="3777622"/>
          </a:xfrm>
        </p:spPr>
        <p:txBody>
          <a:bodyPr/>
          <a:lstStyle/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9.	Lider </a:t>
            </a: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 partnerzy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projektu;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10.	Promocja projektu;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11.	Harmonogram </a:t>
            </a: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realizacji projektu;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12.	Koszty projektu;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13.	Źródła finansowania projektu;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14.	Monitoring;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15.	Ryzyko;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16.	Zgodność </a:t>
            </a: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projektu z wizją i strategią gminy.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13978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5088" y="1052736"/>
            <a:ext cx="5941168" cy="36004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  <a:b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1.Diagnoza problemu i opis 	projektu: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35088" y="1544086"/>
            <a:ext cx="7907216" cy="3089632"/>
          </a:xfrm>
        </p:spPr>
        <p:txBody>
          <a:bodyPr>
            <a:noAutofit/>
          </a:bodyPr>
          <a:lstStyle/>
          <a:p>
            <a:pPr marL="274320" lvl="0" indent="-274320">
              <a:buClr>
                <a:srgbClr val="0BD0D9"/>
              </a:buCl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Brak wykorzystania zasobów naturalnych </a:t>
            </a: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Gminy Głowaczów </a:t>
            </a: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 postaci rzeki Radomki;</a:t>
            </a:r>
          </a:p>
          <a:p>
            <a:pPr marL="274320" lvl="0" indent="-274320">
              <a:buClr>
                <a:srgbClr val="0BD0D9"/>
              </a:buCl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Brak miejsca do spędzania wolnego czasu przez mieszkańców Gminy Głowaczów;</a:t>
            </a:r>
          </a:p>
          <a:p>
            <a:pPr marL="274320" lvl="0" indent="-274320">
              <a:buClr>
                <a:srgbClr val="0BD0D9"/>
              </a:buCl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Brak nowych miejsc pracy na rynku lokalnym;</a:t>
            </a:r>
            <a:endParaRPr lang="pl-PL" sz="32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buClr>
                <a:srgbClr val="0BD0D9"/>
              </a:buClr>
            </a:pP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Opis projektu :</a:t>
            </a:r>
          </a:p>
          <a:p>
            <a:pPr marL="274320" indent="-274320">
              <a:buClr>
                <a:srgbClr val="0BD0D9"/>
              </a:buCl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Wykorzystanie gospodarcze 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naturalnych walorów turystycznych Gminy </a:t>
            </a: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Głowaczów, 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występujących w postaci rzeki </a:t>
            </a: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Radomki, poprzez rozwój infrastruktury turystycznej i wypoczynkowej.</a:t>
            </a:r>
            <a:endParaRPr lang="pl-PL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74320" lvl="0" indent="-274320">
              <a:buClr>
                <a:srgbClr val="0BD0D9"/>
              </a:buClr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800" b="1" i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pl-PL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74320" lvl="0" indent="-274320">
              <a:buClr>
                <a:srgbClr val="0BD0D9"/>
              </a:buClr>
              <a:buFont typeface="Wingdings" panose="05000000000000000000" pitchFamily="2" charset="2"/>
              <a:buChar char="§"/>
            </a:pPr>
            <a:endParaRPr lang="pl-PL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C:\Users\Monika\Desktop\problem-solutio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0668"/>
            <a:ext cx="1944216" cy="147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483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589199" cy="128089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2. Uzasadnienie potrzeby realizacji projektu :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14933" y="1973586"/>
            <a:ext cx="7418784" cy="3922382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Na terenie Gminy istnieje potrzeba dynamiczniejszego rozwoju gospodarczego poprzez </a:t>
            </a: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napływ kapitału </a:t>
            </a: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i powstanie nowych przedsiębiorstw oraz rozwój istniejących. 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(Można to osiągnąć poprzez wykorzystanie walorów turystycznych.)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57" y="1234477"/>
            <a:ext cx="1538632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88" y="4258314"/>
            <a:ext cx="3450100" cy="258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097919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696744" cy="1584176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3.Cele projektu</a:t>
            </a:r>
            <a:r>
              <a:rPr lang="pl-PL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Cel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główny: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1763713" y="2133600"/>
            <a:ext cx="6770687" cy="3778250"/>
          </a:xfrm>
        </p:spPr>
        <p:txBody>
          <a:bodyPr>
            <a:normAutofit fontScale="75000" lnSpcReduction="20000"/>
          </a:bodyPr>
          <a:lstStyle/>
          <a:p>
            <a:r>
              <a:rPr lang="pl-PL" sz="29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Przyspieszenie rozwoju gospodarczego gminy Głowaczów.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  <a:p>
            <a:pPr marL="0" indent="0">
              <a:buNone/>
            </a:pPr>
            <a:endParaRPr lang="pl-PL" sz="33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4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Cele szczegółowe:</a:t>
            </a:r>
          </a:p>
          <a:p>
            <a:r>
              <a:rPr lang="pl-PL" sz="29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Rozbudowa </a:t>
            </a:r>
            <a:r>
              <a:rPr lang="pl-PL" sz="29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infrastruktury wypoczynkowej i </a:t>
            </a:r>
            <a:r>
              <a:rPr lang="pl-PL" sz="29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turystycznej,</a:t>
            </a:r>
            <a:endParaRPr lang="pl-PL" sz="29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pl-PL" sz="29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Promocja </a:t>
            </a:r>
            <a:r>
              <a:rPr lang="pl-PL" sz="29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lokalnych </a:t>
            </a:r>
            <a:r>
              <a:rPr lang="pl-PL" sz="29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produktów, </a:t>
            </a:r>
            <a:r>
              <a:rPr lang="pl-PL" sz="29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rekreacji i turystyki </a:t>
            </a:r>
            <a:r>
              <a:rPr lang="pl-PL" sz="29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Gminy </a:t>
            </a:r>
            <a:r>
              <a:rPr lang="pl-PL" sz="29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Głowaczów.</a:t>
            </a:r>
          </a:p>
          <a:p>
            <a:pPr marL="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Picture 5" descr="Znalezione obrazy dla zapytania cele &amp;sacute;mieszne obraz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92896"/>
            <a:ext cx="2004844" cy="1425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6828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772400" cy="108012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</a:t>
            </a: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Odbiorcy:</a:t>
            </a:r>
            <a:endParaRPr lang="pl-PL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7772400" cy="410445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Mieszkańcy Gminy i Powiatu;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Mieszkańcy Radomia i Warszawy- szukający nowych, atrakcyjnych miejsc wypoczynku  dla całej rodziny;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Turyści z całej Polski i nie tylko…;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Przebywający w najbliższej okolicy goście.</a:t>
            </a:r>
            <a:endParaRPr lang="pl-PL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985"/>
            <a:ext cx="2971800" cy="153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724707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8147248" cy="122413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 Rodzaje wsparcia -działania</a:t>
            </a: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908720"/>
            <a:ext cx="6968457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2200" b="1" i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pl-PL" sz="22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Budowa rekreacyjnego zalewu na rzece Radomce,</a:t>
            </a:r>
          </a:p>
          <a:p>
            <a:pPr algn="just"/>
            <a:r>
              <a:rPr lang="pl-PL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Stworzenie </a:t>
            </a:r>
            <a:r>
              <a:rPr lang="pl-PL" sz="2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szlaku turystycznego na rzece Radomce z trzema platformami widokowymi w </a:t>
            </a:r>
            <a:r>
              <a:rPr lang="pl-PL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miejscowościach: Wólka </a:t>
            </a:r>
            <a:r>
              <a:rPr lang="pl-PL" sz="2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Brzózka (Grzędy), Głowaczów i </a:t>
            </a:r>
            <a:r>
              <a:rPr lang="pl-PL" sz="22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Rogożek</a:t>
            </a:r>
            <a:r>
              <a:rPr lang="pl-PL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pl-PL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Budowa pola namiotowego, które nie będzie ingerować w krajobraz;</a:t>
            </a:r>
          </a:p>
          <a:p>
            <a:pPr algn="just"/>
            <a:r>
              <a:rPr lang="pl-PL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Budowa parku linowego w miejscowości - </a:t>
            </a:r>
            <a:r>
              <a:rPr lang="pl-PL" sz="22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Rogożek</a:t>
            </a:r>
            <a:r>
              <a:rPr lang="pl-PL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pl-PL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Stworzenie bazy technicznej do organizowania imprez kajakowych.</a:t>
            </a:r>
          </a:p>
          <a:p>
            <a:pPr algn="just"/>
            <a:endParaRPr lang="pl-PL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 smtClean="0">
              <a:latin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4" name="Picture 2" descr="D:\Moje Dokumenty\Moje obrazy\Microsoft Clip Organizer\j0439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63530"/>
            <a:ext cx="1794470" cy="1794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44409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Smug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738</TotalTime>
  <Words>598</Words>
  <Application>Microsoft Office PowerPoint</Application>
  <PresentationFormat>Pokaz na ekranie (4:3)</PresentationFormat>
  <Paragraphs>147</Paragraphs>
  <Slides>24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 Unicode MS</vt:lpstr>
      <vt:lpstr>Arial</vt:lpstr>
      <vt:lpstr>Calibri</vt:lpstr>
      <vt:lpstr>Century Gothic</vt:lpstr>
      <vt:lpstr>Times New Roman</vt:lpstr>
      <vt:lpstr>Wingdings</vt:lpstr>
      <vt:lpstr>Wingdings 3</vt:lpstr>
      <vt:lpstr>Smuga</vt:lpstr>
      <vt:lpstr>      „RADOMKA  - </vt:lpstr>
      <vt:lpstr>Prezentacja programu PowerPoint</vt:lpstr>
      <vt:lpstr>„Radomka- oaza piękna i spokoju” </vt:lpstr>
      <vt:lpstr>„Radomka- oaza piękna i spokoju” cd.:</vt:lpstr>
      <vt:lpstr>    1.Diagnoza problemu i opis  projektu:</vt:lpstr>
      <vt:lpstr>2. Uzasadnienie potrzeby realizacji projektu :</vt:lpstr>
      <vt:lpstr>3.Cele projektu:  Cel główny: </vt:lpstr>
      <vt:lpstr>4. Odbiorcy:</vt:lpstr>
      <vt:lpstr>5.  Rodzaje wsparcia -działania</vt:lpstr>
      <vt:lpstr>6. Bariery, wady i pułapki:</vt:lpstr>
      <vt:lpstr>7. Rezultaty:</vt:lpstr>
      <vt:lpstr>Rezultaty cd.:</vt:lpstr>
      <vt:lpstr>8. Zasoby własne:</vt:lpstr>
      <vt:lpstr>Zasoby własne cd.:</vt:lpstr>
      <vt:lpstr>9. Lider i partnerzy projektu:  Lider:                        Partnerzy projektu:</vt:lpstr>
      <vt:lpstr>10. Promocja projektu:</vt:lpstr>
      <vt:lpstr>11. Harmonogram realizacji projektu:</vt:lpstr>
      <vt:lpstr> 12. Koszt projektu:                  </vt:lpstr>
      <vt:lpstr>13. Źródła finansowania projektu:</vt:lpstr>
      <vt:lpstr>14. Monitoring: </vt:lpstr>
      <vt:lpstr>15. Ryzyko:</vt:lpstr>
      <vt:lpstr>16. Zgodność projektu  z wizją                i strategią gminy:</vt:lpstr>
      <vt:lpstr>Projekt opracowali:</vt:lpstr>
      <vt:lpstr>  Dziękujemy za uwagę, zapraszamy do Głowaczowa.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„RADOMKA  -</dc:title>
  <dc:creator>Małgorzata</dc:creator>
  <cp:lastModifiedBy>stacja101</cp:lastModifiedBy>
  <cp:revision>89</cp:revision>
  <cp:lastPrinted>2018-10-08T10:09:07Z</cp:lastPrinted>
  <dcterms:created xsi:type="dcterms:W3CDTF">2018-10-04T06:57:42Z</dcterms:created>
  <dcterms:modified xsi:type="dcterms:W3CDTF">2018-10-09T06:08:26Z</dcterms:modified>
</cp:coreProperties>
</file>