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22" autoAdjust="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C0B9E-0578-4F34-86E1-E07B183456BE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605B0-34EB-4E91-AFC7-8A01748DDD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90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Diagnoza problemu, opis projektu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05B0-34EB-4E91-AFC7-8A01748DDDF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92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Pozyskanie terenu na budowę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05B0-34EB-4E91-AFC7-8A01748DDDF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44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Uzasadnienie potrzeby realizacji projektu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05B0-34EB-4E91-AFC7-8A01748DDDF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13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odbiorcy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05B0-34EB-4E91-AFC7-8A01748DDDF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03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Rodzaje</a:t>
            </a:r>
            <a:r>
              <a:rPr lang="pl-PL" baseline="0" dirty="0" smtClean="0"/>
              <a:t> wsparcia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05B0-34EB-4E91-AFC7-8A01748DDDF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18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Bariery, wady i pułapki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05B0-34EB-4E91-AFC7-8A01748DDDF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49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Rezultaty twarde i miękkie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05B0-34EB-4E91-AFC7-8A01748DDDF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41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Zasoby własne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05B0-34EB-4E91-AFC7-8A01748DDDF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34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52E2-D39C-460D-87EB-E93C2E956418}" type="datetimeFigureOut">
              <a:rPr lang="pl-PL" smtClean="0"/>
              <a:pPr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B23D-DA38-4021-9F31-250D580DB3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Projekt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768752" cy="2448272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  <a:latin typeface="Century Gothic" pitchFamily="34" charset="0"/>
              </a:rPr>
              <a:t>Centrum wsparcia osób starszych i chorych </a:t>
            </a:r>
          </a:p>
          <a:p>
            <a:r>
              <a:rPr lang="pl-PL" sz="4400" b="1" dirty="0" smtClean="0">
                <a:solidFill>
                  <a:schemeClr val="tx1"/>
                </a:solidFill>
                <a:latin typeface="Century Gothic" pitchFamily="34" charset="0"/>
              </a:rPr>
              <a:t>„Pomocna dłoń”</a:t>
            </a:r>
            <a:endParaRPr lang="pl-PL" sz="4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Zasoby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>
                <a:latin typeface="Century Gothic" pitchFamily="34" charset="0"/>
              </a:rPr>
              <a:t>Zarejestrowane w KRS Stowarzyszenie Hospicjum Kozienickie im. Sł. B. Matki Kazimiery Gruszczyńskiej, w tym:</a:t>
            </a:r>
          </a:p>
          <a:p>
            <a:r>
              <a:rPr lang="pl-PL" b="1" dirty="0" smtClean="0">
                <a:latin typeface="Century Gothic" pitchFamily="34" charset="0"/>
              </a:rPr>
              <a:t>Sekcja medyczna (pielęgniarki, lekarze, rehabilitanci, psycholog i wolontariusze);</a:t>
            </a:r>
          </a:p>
          <a:p>
            <a:r>
              <a:rPr lang="pl-PL" b="1" dirty="0" smtClean="0">
                <a:latin typeface="Century Gothic" pitchFamily="34" charset="0"/>
              </a:rPr>
              <a:t>Sekcja finansowa;</a:t>
            </a:r>
          </a:p>
          <a:p>
            <a:r>
              <a:rPr lang="pl-PL" b="1" dirty="0" smtClean="0">
                <a:latin typeface="Century Gothic" pitchFamily="34" charset="0"/>
              </a:rPr>
              <a:t>Sekcja transportowa;</a:t>
            </a:r>
          </a:p>
          <a:p>
            <a:r>
              <a:rPr lang="pl-PL" b="1" dirty="0" smtClean="0">
                <a:latin typeface="Century Gothic" pitchFamily="34" charset="0"/>
              </a:rPr>
              <a:t>Sekcja pozyskiwania funduszy.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457436" cy="129614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2656"/>
            <a:ext cx="2411760" cy="129614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Lider</a:t>
            </a:r>
            <a:r>
              <a:rPr lang="pl-PL" dirty="0" smtClean="0">
                <a:latin typeface="Century Gothic" pitchFamily="34" charset="0"/>
              </a:rPr>
              <a:t> </a:t>
            </a:r>
            <a:r>
              <a:rPr lang="pl-PL" b="1" dirty="0" smtClean="0">
                <a:latin typeface="Century Gothic" pitchFamily="34" charset="0"/>
              </a:rPr>
              <a:t>projektu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1026" name="Picture 2" descr="C:\Users\sylwia_wąsik.URZAD\Desktop\stowarzyszenie hospicjum\HOSPICJ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699505" cy="3853012"/>
          </a:xfrm>
          <a:prstGeom prst="rect">
            <a:avLst/>
          </a:prstGeom>
          <a:noFill/>
        </p:spPr>
      </p:pic>
      <p:pic>
        <p:nvPicPr>
          <p:cNvPr id="4" name="Obraz 3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32656"/>
            <a:ext cx="2195736" cy="1152128"/>
          </a:xfrm>
          <a:prstGeom prst="rect">
            <a:avLst/>
          </a:prstGeom>
        </p:spPr>
      </p:pic>
      <p:pic>
        <p:nvPicPr>
          <p:cNvPr id="5" name="Obraz 4" descr="HOSPICJ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2304256" cy="115212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Partnerzy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Stowarzyszenia i fundacje;</a:t>
            </a:r>
          </a:p>
          <a:p>
            <a:r>
              <a:rPr lang="pl-PL" b="1" dirty="0" smtClean="0"/>
              <a:t>Samorządy;</a:t>
            </a:r>
          </a:p>
          <a:p>
            <a:r>
              <a:rPr lang="pl-PL" b="1" dirty="0" smtClean="0"/>
              <a:t>Parafie;</a:t>
            </a:r>
          </a:p>
          <a:p>
            <a:r>
              <a:rPr lang="pl-PL" b="1" dirty="0" smtClean="0"/>
              <a:t>Szkoły;</a:t>
            </a:r>
          </a:p>
          <a:p>
            <a:r>
              <a:rPr lang="pl-PL" b="1" dirty="0" smtClean="0"/>
              <a:t>Podmioty gospodarcze;</a:t>
            </a:r>
          </a:p>
          <a:p>
            <a:r>
              <a:rPr lang="pl-PL" b="1" dirty="0" smtClean="0"/>
              <a:t>Podmioty prawne;</a:t>
            </a:r>
          </a:p>
          <a:p>
            <a:r>
              <a:rPr lang="pl-PL" b="1" dirty="0" smtClean="0"/>
              <a:t>Osoby fizyczne. </a:t>
            </a:r>
          </a:p>
          <a:p>
            <a:endParaRPr lang="pl-PL" dirty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457436" cy="1224136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32656"/>
            <a:ext cx="2411760" cy="122413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Promocja projektu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Strona internetowa lidera;</a:t>
            </a:r>
          </a:p>
          <a:p>
            <a:r>
              <a:rPr lang="pl-PL" b="1" dirty="0" smtClean="0"/>
              <a:t>Lokalne media;</a:t>
            </a:r>
          </a:p>
          <a:p>
            <a:r>
              <a:rPr lang="pl-PL" b="1" dirty="0" smtClean="0"/>
              <a:t>Ogłoszenia w Parafiach;</a:t>
            </a:r>
          </a:p>
          <a:p>
            <a:r>
              <a:rPr lang="pl-PL" b="1" dirty="0" smtClean="0"/>
              <a:t>Lokalna prasa;</a:t>
            </a:r>
          </a:p>
          <a:p>
            <a:r>
              <a:rPr lang="pl-PL" b="1" dirty="0" smtClean="0"/>
              <a:t>Ulotki, plakaty.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1944216" cy="129614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979712" cy="136815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Harmonogram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Rok 2019 – pozyskanie terenu pod budowę i uzyskanie wymaganych prawem pozwoleń;</a:t>
            </a:r>
          </a:p>
          <a:p>
            <a:r>
              <a:rPr lang="pl-PL" b="1" dirty="0" smtClean="0"/>
              <a:t>Rok 2020 – rozpoczęcie budowy;</a:t>
            </a:r>
          </a:p>
          <a:p>
            <a:r>
              <a:rPr lang="pl-PL" b="1" dirty="0" smtClean="0"/>
              <a:t>Rok 2022 – zakończenie prac budowlanych;</a:t>
            </a:r>
          </a:p>
          <a:p>
            <a:r>
              <a:rPr lang="pl-PL" b="1" dirty="0" smtClean="0"/>
              <a:t>Rok 2023 – wyposażenie, uruchomienie 			     placówki.</a:t>
            </a:r>
          </a:p>
          <a:p>
            <a:r>
              <a:rPr lang="pl-PL" b="1" dirty="0" smtClean="0"/>
              <a:t>Lata 2019-2023 – rozwój działań wsparcia domowego i zaopatrzenia w sprzęt.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088232" cy="1152128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32656"/>
            <a:ext cx="2123728" cy="115212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Budżet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pl-PL" b="1" dirty="0" smtClean="0"/>
              <a:t>Pozyskanie terenu – 200 tys.</a:t>
            </a:r>
          </a:p>
          <a:p>
            <a:r>
              <a:rPr lang="pl-PL" b="1" dirty="0" smtClean="0"/>
              <a:t>Budowa obiektu – 4 mln</a:t>
            </a:r>
          </a:p>
          <a:p>
            <a:r>
              <a:rPr lang="pl-PL" b="1" dirty="0" smtClean="0"/>
              <a:t>Wykończenie i wyposażenie – 4 mln</a:t>
            </a:r>
          </a:p>
          <a:p>
            <a:r>
              <a:rPr lang="pl-PL" b="1" dirty="0" smtClean="0"/>
              <a:t>Bieżąca działalność wsparcia domowego – 1,5 mln</a:t>
            </a:r>
          </a:p>
          <a:p>
            <a:r>
              <a:rPr lang="pl-PL" b="1" dirty="0" smtClean="0"/>
              <a:t>Rozwój wypożyczalni sprzętu – 300 tys. </a:t>
            </a:r>
          </a:p>
          <a:p>
            <a:endParaRPr lang="pl-PL" dirty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457436" cy="129614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32656"/>
            <a:ext cx="2411760" cy="129614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Monitoring </a:t>
            </a:r>
            <a:br>
              <a:rPr lang="pl-PL" b="1" dirty="0" smtClean="0"/>
            </a:br>
            <a:r>
              <a:rPr lang="pl-PL" b="1" dirty="0" smtClean="0"/>
              <a:t>i ewaluacja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Wskaźniki (roczna liczba chorych przebywających w Hospicjum, roczna liczba chorych objętych pomocą domową, ilość wypożyczonego sprzętu);</a:t>
            </a:r>
          </a:p>
          <a:p>
            <a:r>
              <a:rPr lang="pl-PL" b="1" dirty="0" smtClean="0"/>
              <a:t>Wskaźniki do października 2018 r. (6 pielęgniarek, 2 rehabilitantów, pomoc 33 chorym, pod stałą opieką 12 chorych, 42 wypożyczenia sprzętu).</a:t>
            </a:r>
            <a:endParaRPr lang="pl-PL" b="1" dirty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160240" cy="129614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88640"/>
            <a:ext cx="2051720" cy="122413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Ryzyko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Brak funduszy;</a:t>
            </a:r>
          </a:p>
          <a:p>
            <a:r>
              <a:rPr lang="pl-PL" b="1" dirty="0" smtClean="0"/>
              <a:t>Niestabilność prawa;</a:t>
            </a:r>
          </a:p>
          <a:p>
            <a:r>
              <a:rPr lang="pl-PL" b="1" dirty="0" smtClean="0"/>
              <a:t>Skomplikowane procedury prawne;</a:t>
            </a:r>
          </a:p>
          <a:p>
            <a:r>
              <a:rPr lang="pl-PL" b="1" dirty="0" smtClean="0"/>
              <a:t>Brak aktywizacji społecznej.</a:t>
            </a:r>
          </a:p>
          <a:p>
            <a:pPr>
              <a:buNone/>
            </a:pPr>
            <a:endParaRPr lang="pl-PL" b="1" dirty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457436" cy="129614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32656"/>
            <a:ext cx="2411760" cy="129614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Korzyści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Inicjatywa obywatelska;</a:t>
            </a:r>
          </a:p>
          <a:p>
            <a:r>
              <a:rPr lang="pl-PL" b="1" dirty="0" smtClean="0"/>
              <a:t>Aktywizacja społeczna;</a:t>
            </a:r>
          </a:p>
          <a:p>
            <a:r>
              <a:rPr lang="pl-PL" b="1" dirty="0" smtClean="0"/>
              <a:t>Poprawa środowiska i otoczenia chorych i ich rodzin.</a:t>
            </a:r>
          </a:p>
          <a:p>
            <a:endParaRPr lang="pl-PL" dirty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457436" cy="129614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32656"/>
            <a:ext cx="2411760" cy="129614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>Projekt a strategia</a:t>
            </a:r>
            <a:br>
              <a:rPr lang="pl-PL" sz="3600" b="1" dirty="0" smtClean="0"/>
            </a:br>
            <a:r>
              <a:rPr lang="pl-PL" sz="3600" b="1" dirty="0" smtClean="0"/>
              <a:t> gminy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Strategia Gminy Kozienice </a:t>
            </a:r>
            <a:r>
              <a:rPr lang="pl-PL" sz="2400" b="1" dirty="0" smtClean="0"/>
              <a:t>(uchwała nr XLV/435/2018 Rady Miejskiej w Kozienicach z dnia 20.09.2018r.)</a:t>
            </a:r>
          </a:p>
          <a:p>
            <a:pPr lvl="1"/>
            <a:r>
              <a:rPr lang="pl-PL" b="1" dirty="0" smtClean="0"/>
              <a:t>Problem społeczny (str. 52) – </a:t>
            </a:r>
            <a:r>
              <a:rPr lang="pl-PL" sz="2400" b="1" dirty="0" smtClean="0"/>
              <a:t>niedostatek placówek opieki medycznej nad osobami starszymi;</a:t>
            </a:r>
          </a:p>
          <a:p>
            <a:pPr lvl="1"/>
            <a:r>
              <a:rPr lang="pl-PL" b="1" dirty="0" smtClean="0"/>
              <a:t>Integracja społeczna osób starszych i niepełnosprawnych 9.13. (str. 145)</a:t>
            </a:r>
          </a:p>
          <a:p>
            <a:pPr lvl="1">
              <a:buFont typeface="Wingdings" pitchFamily="2" charset="2"/>
              <a:buChar char="Ø"/>
            </a:pPr>
            <a:r>
              <a:rPr lang="pl-PL" sz="2400" b="1" dirty="0" smtClean="0"/>
              <a:t>Rozwój usług pielęgnacyjno- opiekuńczych w miejscach zamieszkania seniorów i osób niepełnosprawnych;</a:t>
            </a:r>
          </a:p>
          <a:p>
            <a:pPr lvl="1">
              <a:buNone/>
            </a:pPr>
            <a:endParaRPr lang="pl-PL" sz="2400" b="1" dirty="0" smtClean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051720" cy="1224136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0648"/>
            <a:ext cx="2267744" cy="122413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Diagnoza</a:t>
            </a:r>
            <a:r>
              <a:rPr lang="pl-PL" dirty="0" smtClean="0">
                <a:latin typeface="Century Gothic" pitchFamily="34" charset="0"/>
              </a:rPr>
              <a:t> </a:t>
            </a:r>
            <a:endParaRPr lang="pl-PL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Duża ilość osób starszych, przewlekle chorych, wymagających opieki;</a:t>
            </a:r>
          </a:p>
          <a:p>
            <a:r>
              <a:rPr lang="pl-PL" b="1" dirty="0" smtClean="0">
                <a:latin typeface="Century Gothic" pitchFamily="34" charset="0"/>
              </a:rPr>
              <a:t>Brak stacjonarnego Hospicjum;</a:t>
            </a:r>
          </a:p>
          <a:p>
            <a:r>
              <a:rPr lang="pl-PL" b="1" dirty="0" smtClean="0">
                <a:latin typeface="Century Gothic" pitchFamily="34" charset="0"/>
              </a:rPr>
              <a:t>Niewystarczająca liczba miejsc opieki zdrowotnej dla chorych onkologicznie, przewlekle i terminalnie.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6" name="Obraz 5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32656"/>
            <a:ext cx="2411760" cy="1368152"/>
          </a:xfrm>
          <a:prstGeom prst="rect">
            <a:avLst/>
          </a:prstGeom>
        </p:spPr>
      </p:pic>
      <p:pic>
        <p:nvPicPr>
          <p:cNvPr id="7" name="Obraz 6" descr="HOSPICJ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2457436" cy="137616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Projekt  </a:t>
            </a:r>
            <a:br>
              <a:rPr lang="pl-PL" sz="3200" b="1" dirty="0" smtClean="0"/>
            </a:br>
            <a:r>
              <a:rPr lang="pl-PL" sz="3200" b="1" dirty="0" smtClean="0"/>
              <a:t>a strategia c.d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pl-PL" sz="2400" b="1" dirty="0" smtClean="0"/>
              <a:t>Wspieranie działalności organizacji pozarządowych i kościelnych ukierunkowanej na pomoc osobom starszym i niepełnosprawnym;</a:t>
            </a:r>
          </a:p>
          <a:p>
            <a:pPr lvl="1">
              <a:buFont typeface="Wingdings" pitchFamily="2" charset="2"/>
              <a:buChar char="Ø"/>
            </a:pPr>
            <a:r>
              <a:rPr lang="pl-PL" sz="2400" b="1" dirty="0" smtClean="0"/>
              <a:t>Zabezpieczenie miejsc całodobowej opieki nad osobami starszymi. </a:t>
            </a:r>
          </a:p>
          <a:p>
            <a:pPr lvl="1"/>
            <a:r>
              <a:rPr lang="pl-PL" b="1" dirty="0" smtClean="0"/>
              <a:t>Cel operacyjny O12 (str.151)</a:t>
            </a:r>
          </a:p>
          <a:p>
            <a:pPr lvl="1"/>
            <a:r>
              <a:rPr lang="pl-PL" b="1" dirty="0" smtClean="0"/>
              <a:t>12.1.3 wsparcie utworzenia Hospicjum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592288" cy="129614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0648"/>
            <a:ext cx="2267744" cy="122413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Osoby </a:t>
            </a:r>
            <a:br>
              <a:rPr lang="pl-PL" b="1" dirty="0" smtClean="0"/>
            </a:br>
            <a:r>
              <a:rPr lang="pl-PL" b="1" dirty="0" smtClean="0"/>
              <a:t>zaangażowane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Ks. Tomasz Pastuszka</a:t>
            </a:r>
          </a:p>
          <a:p>
            <a:r>
              <a:rPr lang="pl-PL" b="1" dirty="0" smtClean="0"/>
              <a:t>Zofia Wnukowska</a:t>
            </a:r>
          </a:p>
          <a:p>
            <a:r>
              <a:rPr lang="pl-PL" b="1" dirty="0" smtClean="0"/>
              <a:t>Ewa </a:t>
            </a:r>
            <a:r>
              <a:rPr lang="pl-PL" b="1" dirty="0" err="1" smtClean="0"/>
              <a:t>Wołowik</a:t>
            </a:r>
            <a:endParaRPr lang="pl-PL" b="1" dirty="0" smtClean="0"/>
          </a:p>
          <a:p>
            <a:r>
              <a:rPr lang="pl-PL" b="1" dirty="0" smtClean="0"/>
              <a:t>Katarzyna Brzeska</a:t>
            </a:r>
          </a:p>
          <a:p>
            <a:r>
              <a:rPr lang="pl-PL" b="1" dirty="0" smtClean="0"/>
              <a:t>Beata Maj</a:t>
            </a:r>
          </a:p>
          <a:p>
            <a:r>
              <a:rPr lang="pl-PL" b="1" dirty="0" smtClean="0"/>
              <a:t>Jakub Kamiński</a:t>
            </a:r>
          </a:p>
          <a:p>
            <a:r>
              <a:rPr lang="pl-PL" b="1" dirty="0" smtClean="0"/>
              <a:t>Teresa Żuchowska</a:t>
            </a:r>
          </a:p>
          <a:p>
            <a:r>
              <a:rPr lang="pl-PL" b="1" dirty="0" smtClean="0"/>
              <a:t>Urszula </a:t>
            </a:r>
            <a:r>
              <a:rPr lang="pl-PL" b="1" dirty="0" smtClean="0"/>
              <a:t>Kowalik</a:t>
            </a:r>
          </a:p>
          <a:p>
            <a:r>
              <a:rPr lang="pl-PL" b="1" smtClean="0"/>
              <a:t>Jan Mazur</a:t>
            </a:r>
            <a:endParaRPr lang="pl-PL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2160240"/>
          </a:xfrm>
        </p:spPr>
        <p:txBody>
          <a:bodyPr>
            <a:noAutofit/>
          </a:bodyPr>
          <a:lstStyle/>
          <a:p>
            <a:r>
              <a:rPr lang="pl-PL" sz="6600" dirty="0" smtClean="0"/>
              <a:t>Dziękuję za uwagę</a:t>
            </a:r>
            <a:br>
              <a:rPr lang="pl-PL" sz="6600" dirty="0" smtClean="0"/>
            </a:br>
            <a:r>
              <a:rPr lang="pl-PL" sz="2400" b="1" dirty="0" smtClean="0"/>
              <a:t>ks. Tomasz Pastuszka   </a:t>
            </a:r>
            <a:endParaRPr lang="pl-PL" sz="2400" b="1" dirty="0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Opis projektu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latin typeface="Century Gothic" pitchFamily="34" charset="0"/>
              </a:rPr>
              <a:t>Rozwój Hospicjum domowego poprzez opiekę lekarzy, pielęgniarek, rehabilitantów, psychologa, wolontariuszy i kapłanów;</a:t>
            </a:r>
          </a:p>
          <a:p>
            <a:r>
              <a:rPr lang="pl-PL" b="1" dirty="0" smtClean="0">
                <a:latin typeface="Century Gothic" pitchFamily="34" charset="0"/>
              </a:rPr>
              <a:t>Budowa stacjonarnego Hospicjum dla osób chorych terminalnie, przewlekle i onkologicznie;</a:t>
            </a:r>
          </a:p>
          <a:p>
            <a:r>
              <a:rPr lang="pl-PL" b="1" dirty="0" smtClean="0">
                <a:latin typeface="Century Gothic" pitchFamily="34" charset="0"/>
              </a:rPr>
              <a:t>Prowadzenie wypożyczalni sprzętu rehabilitacyjnego. 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232248" cy="137616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32656"/>
            <a:ext cx="2195736" cy="136815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Realizacja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latin typeface="Century Gothic" pitchFamily="34" charset="0"/>
              </a:rPr>
              <a:t>Zapewnienie opieki stacjonarnej oraz wsparcie opieki domowej chorym onkologicznie, przewlekle i terminalnie;</a:t>
            </a:r>
          </a:p>
          <a:p>
            <a:r>
              <a:rPr lang="pl-PL" b="1" dirty="0" smtClean="0">
                <a:latin typeface="Century Gothic" pitchFamily="34" charset="0"/>
              </a:rPr>
              <a:t>Wsparcie psychologiczne dla rodzin z osobami chorymi;</a:t>
            </a:r>
          </a:p>
          <a:p>
            <a:r>
              <a:rPr lang="pl-PL" b="1" dirty="0" smtClean="0">
                <a:latin typeface="Century Gothic" pitchFamily="34" charset="0"/>
              </a:rPr>
              <a:t>Udostępnienie sprzętu rehabilitacyjnego (m.in. wózki, łóżka, koncentratory tlenu, chodziki, kule itp.)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457436" cy="137616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2656"/>
            <a:ext cx="2411760" cy="136815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Cele projektu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>
                <a:latin typeface="Century Gothic" pitchFamily="34" charset="0"/>
              </a:rPr>
              <a:t>Utworzenie Centrum wsparcia osób starszych i chorych „Pomocna dłoń” dla osób chorych terminalnie, przewlekle i onkologicznie;</a:t>
            </a:r>
          </a:p>
          <a:p>
            <a:r>
              <a:rPr lang="pl-PL" b="1" dirty="0" smtClean="0">
                <a:latin typeface="Century Gothic" pitchFamily="34" charset="0"/>
              </a:rPr>
              <a:t>Zapewnienie opieki chorym oraz wsparcie ich rodzin;</a:t>
            </a:r>
          </a:p>
          <a:p>
            <a:r>
              <a:rPr lang="pl-PL" b="1" dirty="0" smtClean="0">
                <a:latin typeface="Century Gothic" pitchFamily="34" charset="0"/>
              </a:rPr>
              <a:t>Prowadzenie i rozwój wypożyczalni sprzętu rehabilitacyjnego;</a:t>
            </a:r>
          </a:p>
          <a:p>
            <a:r>
              <a:rPr lang="pl-PL" b="1" dirty="0" smtClean="0">
                <a:latin typeface="Century Gothic" pitchFamily="34" charset="0"/>
              </a:rPr>
              <a:t>Zatrudnienie fachowego personelu.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232248" cy="129614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32656"/>
            <a:ext cx="2195736" cy="129614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Odbiorcy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3329211"/>
          </a:xfrm>
        </p:spPr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Chorzy wymagający stałej, specjalistycznej opieki;</a:t>
            </a:r>
          </a:p>
          <a:p>
            <a:r>
              <a:rPr lang="pl-PL" b="1" dirty="0" smtClean="0">
                <a:latin typeface="Century Gothic" pitchFamily="34" charset="0"/>
              </a:rPr>
              <a:t>Rodziny opiekujące się przewlekle chorymi.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457436" cy="1376164"/>
          </a:xfrm>
          <a:prstGeom prst="rect">
            <a:avLst/>
          </a:prstGeom>
        </p:spPr>
      </p:pic>
      <p:pic>
        <p:nvPicPr>
          <p:cNvPr id="6" name="Obraz 5" descr="home-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2656"/>
            <a:ext cx="2411760" cy="136815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Działania</a:t>
            </a:r>
            <a:r>
              <a:rPr lang="pl-PL" dirty="0" smtClean="0">
                <a:latin typeface="Century Gothic" pitchFamily="34" charset="0"/>
              </a:rPr>
              <a:t> </a:t>
            </a:r>
            <a:endParaRPr lang="pl-PL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>
                <a:latin typeface="Century Gothic" pitchFamily="34" charset="0"/>
              </a:rPr>
              <a:t>Pozyskanie terenu i jego zagospodarowanie poprzez budowę stacjonarnego Hospicjum, z pawilonem opieki długoterminowej oraz pawilonem pobytu dziennego;</a:t>
            </a:r>
          </a:p>
          <a:p>
            <a:r>
              <a:rPr lang="pl-PL" b="1" dirty="0" smtClean="0">
                <a:latin typeface="Century Gothic" pitchFamily="34" charset="0"/>
              </a:rPr>
              <a:t>Pozyskiwanie funduszy na realizacje projektu;</a:t>
            </a:r>
          </a:p>
          <a:p>
            <a:r>
              <a:rPr lang="pl-PL" b="1" dirty="0" smtClean="0">
                <a:latin typeface="Century Gothic" pitchFamily="34" charset="0"/>
              </a:rPr>
              <a:t>Pozyskiwanie wolontariuszy;</a:t>
            </a:r>
          </a:p>
          <a:p>
            <a:r>
              <a:rPr lang="pl-PL" b="1" dirty="0" smtClean="0">
                <a:latin typeface="Century Gothic" pitchFamily="34" charset="0"/>
              </a:rPr>
              <a:t>Rozwój dotychczasowej działalności w zakresie pomocy domowej i zapewnienia sprzętu.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457436" cy="129614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2656"/>
            <a:ext cx="2411760" cy="129614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Bariery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049291"/>
          </a:xfrm>
        </p:spPr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Brak środków finansowych;</a:t>
            </a:r>
          </a:p>
          <a:p>
            <a:r>
              <a:rPr lang="pl-PL" b="1" dirty="0" smtClean="0">
                <a:latin typeface="Century Gothic" pitchFamily="34" charset="0"/>
              </a:rPr>
              <a:t>Niespójność przepisów prawnych;</a:t>
            </a:r>
          </a:p>
          <a:p>
            <a:r>
              <a:rPr lang="pl-PL" b="1" dirty="0" smtClean="0">
                <a:latin typeface="Century Gothic" pitchFamily="34" charset="0"/>
              </a:rPr>
              <a:t>Niewystarczająca liczba wolontariuszy;</a:t>
            </a:r>
          </a:p>
          <a:p>
            <a:r>
              <a:rPr lang="pl-PL" b="1" dirty="0" smtClean="0">
                <a:latin typeface="Century Gothic" pitchFamily="34" charset="0"/>
              </a:rPr>
              <a:t>Trudność w pozyskiwaniu wykwalifikowanego personelu.</a:t>
            </a:r>
            <a:r>
              <a:rPr lang="pl-PL" dirty="0" smtClean="0">
                <a:latin typeface="Century Gothic" pitchFamily="34" charset="0"/>
              </a:rPr>
              <a:t> </a:t>
            </a:r>
            <a:endParaRPr lang="pl-PL" dirty="0">
              <a:latin typeface="Century Gothic" pitchFamily="34" charset="0"/>
            </a:endParaRPr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457436" cy="137616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2656"/>
            <a:ext cx="2411760" cy="136815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Rezultaty</a:t>
            </a:r>
            <a:endParaRPr lang="pl-PL" b="1" dirty="0">
              <a:latin typeface="Century Gothic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04865"/>
            <a:ext cx="8229600" cy="4104456"/>
          </a:xfrm>
        </p:spPr>
        <p:txBody>
          <a:bodyPr/>
          <a:lstStyle/>
          <a:p>
            <a:r>
              <a:rPr lang="pl-PL" b="1" dirty="0" smtClean="0">
                <a:latin typeface="Century Gothic" pitchFamily="34" charset="0"/>
              </a:rPr>
              <a:t>Obiekty całodobowej i dziennej opieki dla 40 chorych;</a:t>
            </a:r>
          </a:p>
          <a:p>
            <a:r>
              <a:rPr lang="pl-PL" b="1" dirty="0">
                <a:latin typeface="Century Gothic" pitchFamily="34" charset="0"/>
              </a:rPr>
              <a:t>L</a:t>
            </a:r>
            <a:r>
              <a:rPr lang="pl-PL" b="1" dirty="0" smtClean="0">
                <a:latin typeface="Century Gothic" pitchFamily="34" charset="0"/>
              </a:rPr>
              <a:t>iczba chorych objętych wsparciem opieki domowej;</a:t>
            </a:r>
          </a:p>
          <a:p>
            <a:r>
              <a:rPr lang="pl-PL" b="1" dirty="0" smtClean="0">
                <a:latin typeface="Century Gothic" pitchFamily="34" charset="0"/>
              </a:rPr>
              <a:t>Ilość wykorzystania sprzętu.  </a:t>
            </a:r>
            <a:endParaRPr lang="pl-PL" b="1" dirty="0">
              <a:latin typeface="Century Gothic" pitchFamily="34" charset="0"/>
            </a:endParaRPr>
          </a:p>
        </p:txBody>
      </p:sp>
      <p:pic>
        <p:nvPicPr>
          <p:cNvPr id="4" name="Obraz 3" descr="HOSPICJ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457436" cy="1376164"/>
          </a:xfrm>
          <a:prstGeom prst="rect">
            <a:avLst/>
          </a:prstGeom>
        </p:spPr>
      </p:pic>
      <p:pic>
        <p:nvPicPr>
          <p:cNvPr id="5" name="Obraz 4" descr="home-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2656"/>
            <a:ext cx="2411760" cy="136815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632</Words>
  <Application>Microsoft Office PowerPoint</Application>
  <PresentationFormat>Pokaz na ekranie (4:3)</PresentationFormat>
  <Paragraphs>119</Paragraphs>
  <Slides>22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Motyw pakietu Office</vt:lpstr>
      <vt:lpstr>Projekt</vt:lpstr>
      <vt:lpstr>Diagnoza </vt:lpstr>
      <vt:lpstr>Opis projektu</vt:lpstr>
      <vt:lpstr>Realizacja</vt:lpstr>
      <vt:lpstr>Cele projektu</vt:lpstr>
      <vt:lpstr>Odbiorcy</vt:lpstr>
      <vt:lpstr>Działania </vt:lpstr>
      <vt:lpstr>Bariery</vt:lpstr>
      <vt:lpstr>Rezultaty</vt:lpstr>
      <vt:lpstr>Zasoby</vt:lpstr>
      <vt:lpstr>Lider projektu</vt:lpstr>
      <vt:lpstr>Partnerzy</vt:lpstr>
      <vt:lpstr>Promocja projektu</vt:lpstr>
      <vt:lpstr>Harmonogram</vt:lpstr>
      <vt:lpstr>Budżet</vt:lpstr>
      <vt:lpstr>Monitoring  i ewaluacja</vt:lpstr>
      <vt:lpstr>Ryzyko</vt:lpstr>
      <vt:lpstr>Korzyści</vt:lpstr>
      <vt:lpstr>Projekt a strategia  gminy</vt:lpstr>
      <vt:lpstr>Projekt   a strategia c.d.</vt:lpstr>
      <vt:lpstr>Osoby  zaangażowane</vt:lpstr>
      <vt:lpstr>Dziękuję za uwagę ks. Tomasz Pastuszka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sylwia_wąsik</dc:creator>
  <cp:lastModifiedBy>stacja101</cp:lastModifiedBy>
  <cp:revision>55</cp:revision>
  <dcterms:created xsi:type="dcterms:W3CDTF">2018-09-26T18:18:06Z</dcterms:created>
  <dcterms:modified xsi:type="dcterms:W3CDTF">2018-10-09T11:41:47Z</dcterms:modified>
</cp:coreProperties>
</file>